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84" r:id="rId5"/>
    <p:sldId id="259" r:id="rId6"/>
    <p:sldId id="260" r:id="rId7"/>
    <p:sldId id="261" r:id="rId8"/>
    <p:sldId id="262" r:id="rId9"/>
    <p:sldId id="263" r:id="rId10"/>
    <p:sldId id="264" r:id="rId11"/>
    <p:sldId id="265" r:id="rId12"/>
    <p:sldId id="266" r:id="rId13"/>
    <p:sldId id="267" r:id="rId14"/>
    <p:sldId id="286" r:id="rId15"/>
    <p:sldId id="268" r:id="rId16"/>
    <p:sldId id="269" r:id="rId17"/>
    <p:sldId id="270" r:id="rId18"/>
    <p:sldId id="271" r:id="rId19"/>
    <p:sldId id="272" r:id="rId20"/>
    <p:sldId id="273" r:id="rId21"/>
    <p:sldId id="274" r:id="rId22"/>
    <p:sldId id="275" r:id="rId23"/>
    <p:sldId id="276" r:id="rId24"/>
    <p:sldId id="277" r:id="rId25"/>
    <p:sldId id="287" r:id="rId26"/>
    <p:sldId id="278" r:id="rId27"/>
    <p:sldId id="285" r:id="rId28"/>
    <p:sldId id="280" r:id="rId29"/>
    <p:sldId id="281" r:id="rId30"/>
    <p:sldId id="282" r:id="rId31"/>
    <p:sldId id="283" r:id="rId32"/>
  </p:sldIdLst>
  <p:sldSz cx="12192000" cy="6858000"/>
  <p:notesSz cx="6735763" cy="98663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8" d="100"/>
          <a:sy n="68" d="100"/>
        </p:scale>
        <p:origin x="19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0358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Phần tập huấn của Vụ trưởng Vụ Tổ chức - Điều lệ, tiếp theo phần quán triệt của Phó Trưởng Ban. Sử dụng biểu minh họa rút gọn trên slide để hạn chế mở Excel trực tiếp.</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Tinh thần Hướng dẫn 07: không yêu cầu làm lại toàn bộ; thống nhất phương pháp và dữ liệu nhưng phù hợp từng cơ quan. Việc rà soát còn giúp phát hiện bất cập trong phân cấp phân quyền.</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Nói ba khâu: vị trí việc làm, nhu cầu, phương án. Không đồng nhất số vị trí với người và nhu cầu với biên chế được giao.</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Làm rõ: Nhiệm vụ là việc theo quy định; công việc là các phần việc cụ thể; sản phẩm là kết quả kiểm chứng được; vị trí việc làm là nhóm công việc tương đối ổn định với yêu cầu thẩm quyền, trách nhiệm, năng lực. Ví dụ 6.000 hồ sơ là số lượng sản phẩm trong một năm, không được ghi thành 6.000 nhiệm vụ. Các số liệu chỉ giả định.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Giới thiệu 04 nhóm A B C D. Chỉ sử dụng 09 biểu nghiệp vụ; B2_CT_TacDong và B2_ThayDoi là hai trang của cùng biểu B2. Bảng K,T,S không phải biểu cơ sở phải khai thêm.</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Bốn nhóm thông tin, cơ quan đầu mối có trách nhiệm chuẩn bị dữ liệu nền và mã; đơn vị không kê khai lại phần đã xác nhận.</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Hai quá trình không chờ nhau. Nhiệm vụ mới tiếp nhận chỉ ghi thực tế trong kỳ, không tự nhân thành cả năm. Chuẩn bị danh mục và mã ở C1 trước khi nhập A2 không mâu thuẫn 08 bước.</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Dùng mã giả định để người nghe nhìn thấy đường liên kết giữa A1, A2 và C1. Các đơn vị thực tế dùng mã do cơ quan đầu mối cung cấp.</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Phân biệt kê khai A1 và thuyết minh kiến nghị ngoài biểu. Nhiệm vụ được ghi theo văn bản, số lượng hồ sơ không nhân thành số nhiệm vụ.</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Ví dụ nhiệm vụ chuyển về xã nhưng dữ liệu chưa bàn giao; giữ nguyên căn cứ pháp lý trong A1, nêu riêng vướng mắc mã NV.MAU.001; không tự thay đổi thẩm quyền.</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Trước khi điền A2 chuẩn bị danh mục mã C1; phân tích phần việc có ý nghĩa quản lý và sản phẩm, không đếm trùng.</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Thời hạn giải quyết 5 ngày không đồng nghĩa cán bộ lao động 5 ngày. Cần đo những hồ sơ đại diện, nguồn và tình trạng xác nhận.</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Kết quả B1 giả định, cần đủ nguồn sản lượng, nguồn đo thời gian. Chú ý cột Giờ SP tự tính, không chỉnh công thức.</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Trong B2_CT có đúng các cột Mã công việc, Mã VTVL, Loại tác động, Công đoạn, SP áp dụng, Phút trước, Phút sau, Giờ việc mới,... Trên slide đã trích 06 cột để thấy cách tính, không phải biểu đầy đủ. Tác động toàn bộ 6.000 hồ sơ là giả định.</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B2_ThayDoi tự tổng hợp từ B2_CT_TacDong. Không nhập đè trang tổng hợp. Nếu thay đổi chỉ diễn ra một phần kỳ thống kê, chỉ dùng sản phẩm thật sự chịu tác động.</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Ví dụ số hóa 500 giờ nhưng thêm 200 giờ quản lý dữ liệu: trước hết là căn cứ điều chỉnh mô tả vị trí hiện có; không mặc nhiên xóa hay thêm vị trí.</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Bản minh họa rút gọn các trường có thật của C1 và C2. Các cột cụ thể tên Loại nhân lực, Quyết định, Giờ chuẩn PP2, Trạng thái; C2 trách nhiệm, năng lực chung, chuyên môn, lãnh đạo, nguồn bản mô tả.</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Nhấn mạnh lựa chọn PP dựa vào tính chất công việc; một VTVL có thể có nhiều phần việc nhưng phải bóc tách và giải trình.</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PP1 là minh họa chức danh Chủ tịch, Phó Chủ tịch theo số lượng, cơ cấu được cấp có thẩm quyền quy định. Không đưa con số cụ thể về cấp phó vào ví dụ.</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Quỹ giờ 1.904: 40 giờ/tuần, 05 ngày/tuần, trừ lễ Tết, nghỉ bù và phép năm cơ bản 12 ngày; có trường hợp đặc thù dùng quỹ giờ riêng được xác nhận. Đây không phải định mức biên chế.</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696 là phần giờ lao động sau giả định một người làm đủ 1.904 giờ cho công việc này. Công việc có thể tập trung vào vài tháng, không nhất thiết đều theo năm. Phải xét các nhiệm vụ khác của người đó.</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PP3 không theo cảm tính: phải mô tả sản phẩm, yêu cầu, chất lượng, tiến độ, người chủ trì và phối hợp. Nếu một người không thể chủ trì hai công việc cùng lúc, có thể cần hai chủ trì trong tháng; không suy ra biên chế thường xuyên.</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Đây là tình huống giả định minh họa phương pháp kết hợp PP2+PP3 trong trường lựa chọn C3. Có thể đồng thời sử dụng chung nhân lực. Không cộng trùng phần việc.</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Phụ lục IV nêu 04 nhóm địa bàn để phân tích sự khác biệt về nhiệm vụ, quy mô phục vụ và điều kiện thực hiện; danh sách/tiêu chí chi tiết cần kiểm chứng trước khi sử dụng chính thức. Ở Bước 1 ghi nhận đặc điểm địa bàn; Bước 5 rà soát VTVL nhưng không tạo VTVL riêng chỉ vì khác địa bàn; Bước 6 lượng hóa hoặc giải trình tác động dựa sản phẩm, thời gian, độ phức tạp, di chuyển và yêu cầu hiện diện; Bước 7 đối chiếu nhân lực hiện có. Ví dụ: phường đông dân có thể có nhiều hồ sơ; xã dân cư phân tán có thể nhiều thời gian di chuyển. Không mặc nhiên áp hệ số tăng/giảm biên chế theo nhóm địa bàn, và nhóm cấp xã được xác định độc lập với nhóm cấp tỉnh.</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Ví dụ D1 phân công 696 giờ còn lại cho cán bộ khác chỉ đúng khi cán bộ có năng lực và quỹ thời gian chưa phân công. Nhân sự nguồn lực chỉ thống kê một lần theo mã, không cộng trùng người kiêm nhiệm.</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24】
Tiếp theo, tại Biểu D2, trên cơ sở đối chiếu nhu cầu với nguồn nhân lực hiện có và khả năng sắp xếp, các đơn vị xây dựng phương án biên chế riêng cho từng năm trong giai đoạn 2027–2031, làm rõ nơi thiếu, nơi thừa, mất cân đối cơ cấu hoặc chưa đáp ứng năng lực; gắn với nguồn kinh phí và điều kiện thực hiện.
Ở đây, cần lưu ý: Không lấy nguyên nhu cầu của kỳ thống kê năm 2026 làm nhu cầu của cả 05 năm tiếp theo. Phương án từng năm phải tính đến thay đổi về nhiệm vụ, khối lượng, quy mô phục vụ, đặc điểm địa bàn, chuyển đổi số, tổ chức bộ máy và nguồn nhân lực. Mỗi thay đổi phải rõ căn cứ, thời điểm tác động, điều kiện thực hiện; dự kiến chưa chắc chắn phải nêu thành giả định để cập nhật. Số liệu chỉ được tự động liên kết theo từng năm khi có dữ liệu dự báo được đầu mối quản lý kiểm chứng, xác nhận; chưa đủ căn cứ thì phải tiếp tục bổ sung, không coi kết quả tính thử là số liệu chính thức.
Kết thúc Bước 7, phương án từng năm phải giải trình được nhu cầu và khả năng bố trí lại nhân lực trước khi đề xuất bổ sung. Việc giao, điều chỉnh biên chế thuộc thẩm quyền quyết định theo Quy định số 183-QĐ/TW ngày 02/6/2026 của Bộ Chính trị, không tự động căn cứ vào số người quy đổi hoặc nhu cầu do đơn vị đề xuất.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Hồ sơ gồm bộ biểu kiểm tra, xác nhận; báo cáo, minh chứng, danh sách phần chưa đủ căn cứ, người bổ sung, hạn xử lý. Gửi đầu mối quản lý biên chế được phân công.</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Các mốc 10,15,20/11 theo bài giảng. Các bước tổng hợp hoàn thiện tiếp theo theo Hướng dẫn 07; cơ sở dữ liệu VTVL năm 2026.</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Sáu lỗi theo văn bản nguồn. Đây là slide dùng khi kết thúc hoặc hỏi đáp.</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Kết thúc nhấn mạnh: làm chắc từng bước không chỉ hoàn thành bộ biểu mà còn nhận diện bất cập chức năng nhiệm vụ phân cấp phân quyền, giúp hoàn thiện bộ máy.</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C00000"/>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D2A15C"/>
          </a:solidFill>
          <a:ln w="1270">
            <a:solidFill>
              <a:srgbClr val="D2A15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667512" y="1042416"/>
            <a:ext cx="109728" cy="4389120"/>
          </a:xfrm>
          <a:prstGeom prst="rect">
            <a:avLst/>
          </a:prstGeom>
          <a:solidFill>
            <a:srgbClr val="D2A15C"/>
          </a:solidFill>
          <a:ln w="1270">
            <a:solidFill>
              <a:srgbClr val="D2A15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4" name="Text 2"/>
          <p:cNvSpPr/>
          <p:nvPr/>
        </p:nvSpPr>
        <p:spPr>
          <a:xfrm>
            <a:off x="987552" y="722376"/>
            <a:ext cx="9144000" cy="320040"/>
          </a:xfrm>
          <a:prstGeom prst="rect">
            <a:avLst/>
          </a:prstGeom>
          <a:noFill/>
          <a:ln/>
        </p:spPr>
        <p:txBody>
          <a:bodyPr wrap="square" lIns="0" tIns="0" rIns="0" bIns="0" rtlCol="0" anchor="ctr">
            <a:normAutofit/>
          </a:bodyPr>
          <a:lstStyle/>
          <a:p>
            <a:pPr marL="0" indent="0" algn="l">
              <a:buNone/>
            </a:pPr>
            <a:r>
              <a:rPr lang="en-US" sz="1700" b="1" kern="0" spc="200" dirty="0">
                <a:solidFill>
                  <a:srgbClr val="C6DDEB"/>
                </a:solidFill>
                <a:latin typeface="Times New Roman" panose="02020603050405020304" pitchFamily="18" charset="0"/>
                <a:ea typeface="Arial" pitchFamily="34" charset="-122"/>
                <a:cs typeface="Times New Roman" panose="02020603050405020304" pitchFamily="18" charset="0"/>
              </a:rPr>
              <a:t>BAN TỔ CHỨC TRUNG ƯƠNG</a:t>
            </a:r>
            <a:endParaRPr lang="en-US" sz="1700" dirty="0">
              <a:latin typeface="Times New Roman" panose="02020603050405020304" pitchFamily="18" charset="0"/>
              <a:cs typeface="Times New Roman" panose="02020603050405020304" pitchFamily="18" charset="0"/>
            </a:endParaRPr>
          </a:p>
        </p:txBody>
      </p:sp>
      <p:sp>
        <p:nvSpPr>
          <p:cNvPr id="5" name="Text 3"/>
          <p:cNvSpPr/>
          <p:nvPr/>
        </p:nvSpPr>
        <p:spPr>
          <a:xfrm>
            <a:off x="969264" y="1508760"/>
            <a:ext cx="10607040" cy="731520"/>
          </a:xfrm>
          <a:prstGeom prst="rect">
            <a:avLst/>
          </a:prstGeom>
          <a:noFill/>
          <a:ln/>
        </p:spPr>
        <p:txBody>
          <a:bodyPr wrap="square" lIns="0" tIns="0" rIns="0" bIns="0" rtlCol="0" anchor="ctr">
            <a:normAutofit/>
          </a:bodyPr>
          <a:lstStyle/>
          <a:p>
            <a:pPr marL="0" indent="0" algn="l">
              <a:buNone/>
            </a:pPr>
            <a:r>
              <a:rPr lang="en-US" sz="3900" b="1" dirty="0">
                <a:solidFill>
                  <a:srgbClr val="FFFFFF"/>
                </a:solidFill>
                <a:latin typeface="Times New Roman" panose="02020603050405020304" pitchFamily="18" charset="0"/>
                <a:ea typeface="Arial" pitchFamily="34" charset="-122"/>
                <a:cs typeface="Times New Roman" panose="02020603050405020304" pitchFamily="18" charset="0"/>
              </a:rPr>
              <a:t>TẬP HUẤN NGHIỆP VỤ</a:t>
            </a:r>
            <a:endParaRPr lang="en-US" sz="3900" dirty="0">
              <a:latin typeface="Times New Roman" panose="02020603050405020304" pitchFamily="18" charset="0"/>
              <a:cs typeface="Times New Roman" panose="02020603050405020304" pitchFamily="18" charset="0"/>
            </a:endParaRPr>
          </a:p>
        </p:txBody>
      </p:sp>
      <p:sp>
        <p:nvSpPr>
          <p:cNvPr id="6" name="Text 4"/>
          <p:cNvSpPr/>
          <p:nvPr/>
        </p:nvSpPr>
        <p:spPr>
          <a:xfrm>
            <a:off x="978408" y="2350008"/>
            <a:ext cx="10497312" cy="1874520"/>
          </a:xfrm>
          <a:prstGeom prst="rect">
            <a:avLst/>
          </a:prstGeom>
          <a:noFill/>
          <a:ln/>
        </p:spPr>
        <p:txBody>
          <a:bodyPr wrap="square" lIns="0" tIns="0" rIns="0" bIns="0" rtlCol="0" anchor="ctr">
            <a:normAutofit/>
          </a:bodyPr>
          <a:lstStyle/>
          <a:p>
            <a:pPr marL="0" indent="0" algn="l">
              <a:buNone/>
            </a:pPr>
            <a:r>
              <a:rPr lang="en-US" sz="2720" b="1" dirty="0">
                <a:solidFill>
                  <a:srgbClr val="EAF4FA"/>
                </a:solidFill>
                <a:latin typeface="Times New Roman" panose="02020603050405020304" pitchFamily="18" charset="0"/>
                <a:ea typeface="Arial" pitchFamily="34" charset="-122"/>
                <a:cs typeface="Times New Roman" panose="02020603050405020304" pitchFamily="18" charset="0"/>
              </a:rPr>
              <a:t>RÀ SOÁT VỊ TRÍ VIỆC LÀM</a:t>
            </a:r>
            <a:endParaRPr lang="en-US" sz="2720" dirty="0">
              <a:latin typeface="Times New Roman" panose="02020603050405020304" pitchFamily="18" charset="0"/>
              <a:cs typeface="Times New Roman" panose="02020603050405020304" pitchFamily="18" charset="0"/>
            </a:endParaRPr>
          </a:p>
          <a:p>
            <a:pPr marL="0" indent="0" algn="l">
              <a:buNone/>
            </a:pPr>
            <a:r>
              <a:rPr lang="en-US" sz="2720" b="1" dirty="0">
                <a:solidFill>
                  <a:srgbClr val="EAF4FA"/>
                </a:solidFill>
                <a:latin typeface="Times New Roman" panose="02020603050405020304" pitchFamily="18" charset="0"/>
                <a:ea typeface="Arial" pitchFamily="34" charset="-122"/>
                <a:cs typeface="Times New Roman" panose="02020603050405020304" pitchFamily="18" charset="0"/>
              </a:rPr>
              <a:t>XÁC ĐỊNH NHU CẦU NHÂN LỰC</a:t>
            </a:r>
            <a:endParaRPr lang="en-US" sz="2720" dirty="0">
              <a:latin typeface="Times New Roman" panose="02020603050405020304" pitchFamily="18" charset="0"/>
              <a:cs typeface="Times New Roman" panose="02020603050405020304" pitchFamily="18" charset="0"/>
            </a:endParaRPr>
          </a:p>
          <a:p>
            <a:pPr marL="0" indent="0" algn="l">
              <a:buNone/>
            </a:pPr>
            <a:r>
              <a:rPr lang="en-US" sz="2720" b="1" dirty="0">
                <a:solidFill>
                  <a:srgbClr val="EAF4FA"/>
                </a:solidFill>
                <a:latin typeface="Times New Roman" panose="02020603050405020304" pitchFamily="18" charset="0"/>
                <a:ea typeface="Arial" pitchFamily="34" charset="-122"/>
                <a:cs typeface="Times New Roman" panose="02020603050405020304" pitchFamily="18" charset="0"/>
              </a:rPr>
              <a:t>XÂY DỰNG PHƯƠNG ÁN BIÊN CHẾ</a:t>
            </a:r>
            <a:endParaRPr lang="en-US" sz="2720" dirty="0">
              <a:latin typeface="Times New Roman" panose="02020603050405020304" pitchFamily="18" charset="0"/>
              <a:cs typeface="Times New Roman" panose="02020603050405020304" pitchFamily="18" charset="0"/>
            </a:endParaRPr>
          </a:p>
        </p:txBody>
      </p:sp>
      <p:sp>
        <p:nvSpPr>
          <p:cNvPr id="7" name="Shape 5"/>
          <p:cNvSpPr/>
          <p:nvPr/>
        </p:nvSpPr>
        <p:spPr>
          <a:xfrm>
            <a:off x="950976" y="4873752"/>
            <a:ext cx="10049256" cy="676656"/>
          </a:xfrm>
          <a:prstGeom prst="roundRect">
            <a:avLst>
              <a:gd name="adj" fmla="val 12162"/>
            </a:avLst>
          </a:prstGeom>
          <a:solidFill>
            <a:srgbClr val="C00000"/>
          </a:solidFill>
          <a:ln w="1270">
            <a:solidFill>
              <a:srgbClr val="254D6D"/>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8" name="Text 6"/>
          <p:cNvSpPr/>
          <p:nvPr/>
        </p:nvSpPr>
        <p:spPr>
          <a:xfrm>
            <a:off x="1188720" y="5038344"/>
            <a:ext cx="9509760" cy="274320"/>
          </a:xfrm>
          <a:prstGeom prst="rect">
            <a:avLst/>
          </a:prstGeom>
          <a:noFill/>
          <a:ln/>
        </p:spPr>
        <p:txBody>
          <a:bodyPr wrap="square" lIns="0" tIns="0" rIns="0" bIns="0" rtlCol="0" anchor="ctr">
            <a:normAutofit/>
          </a:bodyPr>
          <a:lstStyle/>
          <a:p>
            <a:pPr marL="0" indent="0" algn="ctr">
              <a:buNone/>
            </a:pPr>
            <a:r>
              <a:rPr lang="en-US" sz="1800" b="1" dirty="0">
                <a:solidFill>
                  <a:srgbClr val="FFFFFF"/>
                </a:solidFill>
                <a:latin typeface="Times New Roman" panose="02020603050405020304" pitchFamily="18" charset="0"/>
                <a:ea typeface="Arial" pitchFamily="34" charset="-122"/>
                <a:cs typeface="Times New Roman" panose="02020603050405020304" pitchFamily="18" charset="0"/>
              </a:rPr>
              <a:t>HƯỚNG DẪN 07-HD/BTCTW  •  08 BƯỚC  •  09 BIỂU  •  VÍ DỤ CẤP XÃ</a:t>
            </a:r>
            <a:endParaRPr lang="en-US" sz="1800" dirty="0">
              <a:latin typeface="Times New Roman" panose="02020603050405020304" pitchFamily="18" charset="0"/>
              <a:cs typeface="Times New Roman" panose="02020603050405020304" pitchFamily="18" charset="0"/>
            </a:endParaRPr>
          </a:p>
        </p:txBody>
      </p:sp>
      <p:sp>
        <p:nvSpPr>
          <p:cNvPr id="9" name="Text 7"/>
          <p:cNvSpPr/>
          <p:nvPr/>
        </p:nvSpPr>
        <p:spPr>
          <a:xfrm>
            <a:off x="996696" y="6099048"/>
            <a:ext cx="9144000" cy="310896"/>
          </a:xfrm>
          <a:prstGeom prst="rect">
            <a:avLst/>
          </a:prstGeom>
          <a:noFill/>
          <a:ln/>
        </p:spPr>
        <p:txBody>
          <a:bodyPr wrap="square" lIns="0" tIns="0" rIns="0" bIns="0" rtlCol="0" anchor="ctr">
            <a:normAutofit/>
          </a:bodyPr>
          <a:lstStyle/>
          <a:p>
            <a:pPr marL="0" indent="0" algn="l">
              <a:buNone/>
            </a:pPr>
            <a:r>
              <a:rPr lang="en-US" sz="1700" dirty="0">
                <a:solidFill>
                  <a:srgbClr val="CADDEB"/>
                </a:solidFill>
                <a:latin typeface="Times New Roman" panose="02020603050405020304" pitchFamily="18" charset="0"/>
                <a:ea typeface="Arial" pitchFamily="34" charset="-122"/>
                <a:cs typeface="Times New Roman" panose="02020603050405020304" pitchFamily="18" charset="0"/>
              </a:rPr>
              <a:t>Hội nghị ngày 22/10/2026  |</a:t>
            </a:r>
            <a:endParaRPr lang="en-US" sz="17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6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 • GIỚI THIỆU KHÁI QUÁT</a:t>
            </a:r>
            <a:endParaRPr lang="en-US" sz="16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Những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nội</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dung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trọng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tâm</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cần</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nắm</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vững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và</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vận</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dụng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sau</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tập</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huấn</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4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02</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621792" y="1536192"/>
            <a:ext cx="3447288" cy="3035808"/>
          </a:xfrm>
          <a:prstGeom prst="roundRect">
            <a:avLst>
              <a:gd name="adj" fmla="val 3313"/>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1" name="Shape 9"/>
          <p:cNvSpPr/>
          <p:nvPr/>
        </p:nvSpPr>
        <p:spPr>
          <a:xfrm>
            <a:off x="621792" y="1536192"/>
            <a:ext cx="50292" cy="3035808"/>
          </a:xfrm>
          <a:prstGeom prst="rect">
            <a:avLst/>
          </a:prstGeom>
          <a:solidFill>
            <a:srgbClr val="245C80"/>
          </a:solidFill>
          <a:ln w="1270">
            <a:solidFill>
              <a:srgbClr val="245C80"/>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2" name="Text 10"/>
          <p:cNvSpPr/>
          <p:nvPr/>
        </p:nvSpPr>
        <p:spPr>
          <a:xfrm>
            <a:off x="795528" y="1645920"/>
            <a:ext cx="3127248" cy="246888"/>
          </a:xfrm>
          <a:prstGeom prst="rect">
            <a:avLst/>
          </a:prstGeom>
          <a:noFill/>
          <a:ln/>
        </p:spPr>
        <p:txBody>
          <a:bodyPr wrap="square" lIns="0" tIns="0" rIns="0" bIns="0" rtlCol="0" anchor="ctr">
            <a:noAutofit/>
          </a:bodyPr>
          <a:lstStyle/>
          <a:p>
            <a:pPr marL="0" indent="0" algn="l">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NHẬN THỨC ĐÚNG</a:t>
            </a:r>
            <a:endParaRPr lang="en-US" sz="2000" dirty="0">
              <a:latin typeface="Times New Roman" panose="02020603050405020304" pitchFamily="18" charset="0"/>
              <a:cs typeface="Times New Roman" panose="02020603050405020304" pitchFamily="18" charset="0"/>
            </a:endParaRPr>
          </a:p>
        </p:txBody>
      </p:sp>
      <p:sp>
        <p:nvSpPr>
          <p:cNvPr id="13" name="Text 11"/>
          <p:cNvSpPr/>
          <p:nvPr/>
        </p:nvSpPr>
        <p:spPr>
          <a:xfrm>
            <a:off x="795528" y="1984248"/>
            <a:ext cx="3136392" cy="2532888"/>
          </a:xfrm>
          <a:prstGeom prst="rect">
            <a:avLst/>
          </a:prstGeom>
          <a:noFill/>
          <a:ln/>
        </p:spPr>
        <p:txBody>
          <a:bodyPr wrap="square" lIns="0" tIns="0" rIns="0" bIns="0" rtlCol="0" anchor="t">
            <a:normAutofit/>
          </a:bodyPr>
          <a:lstStyle/>
          <a:p>
            <a:pPr marL="0" indent="0" algn="l">
              <a:buNone/>
            </a:pPr>
            <a:r>
              <a:rPr lang="en-US" sz="2400" dirty="0">
                <a:solidFill>
                  <a:srgbClr val="23394B"/>
                </a:solidFill>
                <a:latin typeface="Times New Roman" panose="02020603050405020304" pitchFamily="18" charset="0"/>
                <a:ea typeface="Arial" pitchFamily="34" charset="-122"/>
                <a:cs typeface="Times New Roman" panose="02020603050405020304" pitchFamily="18" charset="0"/>
              </a:rPr>
              <a:t>Từ chức năng, nhiệm vụ đến vị trí việc làm; phân biệt người quy đổi, nhu cầu bố trí và biên chế.</a:t>
            </a:r>
            <a:endParaRPr lang="en-US" sz="2400" dirty="0">
              <a:latin typeface="Times New Roman" panose="02020603050405020304" pitchFamily="18" charset="0"/>
              <a:cs typeface="Times New Roman" panose="02020603050405020304" pitchFamily="18" charset="0"/>
            </a:endParaRPr>
          </a:p>
        </p:txBody>
      </p:sp>
      <p:sp>
        <p:nvSpPr>
          <p:cNvPr id="14" name="Shape 12"/>
          <p:cNvSpPr/>
          <p:nvPr/>
        </p:nvSpPr>
        <p:spPr>
          <a:xfrm>
            <a:off x="4352544" y="1536192"/>
            <a:ext cx="3447288" cy="3035808"/>
          </a:xfrm>
          <a:prstGeom prst="roundRect">
            <a:avLst>
              <a:gd name="adj" fmla="val 3313"/>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5" name="Shape 13"/>
          <p:cNvSpPr/>
          <p:nvPr/>
        </p:nvSpPr>
        <p:spPr>
          <a:xfrm>
            <a:off x="4352544" y="1536192"/>
            <a:ext cx="50292" cy="3035808"/>
          </a:xfrm>
          <a:prstGeom prst="rect">
            <a:avLst/>
          </a:prstGeom>
          <a:solidFill>
            <a:srgbClr val="167A78"/>
          </a:solidFill>
          <a:ln w="1270">
            <a:solidFill>
              <a:srgbClr val="167A78"/>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6" name="Text 14"/>
          <p:cNvSpPr/>
          <p:nvPr/>
        </p:nvSpPr>
        <p:spPr>
          <a:xfrm>
            <a:off x="4526280" y="1645920"/>
            <a:ext cx="3127248" cy="246888"/>
          </a:xfrm>
          <a:prstGeom prst="rect">
            <a:avLst/>
          </a:prstGeom>
          <a:noFill/>
          <a:ln/>
        </p:spPr>
        <p:txBody>
          <a:bodyPr wrap="square" lIns="0" tIns="0" rIns="0" bIns="0" rtlCol="0" anchor="ctr">
            <a:noAutofit/>
          </a:bodyPr>
          <a:lstStyle/>
          <a:p>
            <a:pPr marL="0" indent="0" algn="l">
              <a:buNone/>
            </a:pPr>
            <a:r>
              <a:rPr lang="en-US" sz="2000" b="1" dirty="0">
                <a:solidFill>
                  <a:srgbClr val="167A78"/>
                </a:solidFill>
                <a:latin typeface="Times New Roman" panose="02020603050405020304" pitchFamily="18" charset="0"/>
                <a:ea typeface="Arial" pitchFamily="34" charset="-122"/>
                <a:cs typeface="Times New Roman" panose="02020603050405020304" pitchFamily="18" charset="0"/>
              </a:rPr>
              <a:t>THỰC HIỆN ĐÚNG</a:t>
            </a:r>
            <a:endParaRPr lang="en-US" sz="2000" dirty="0">
              <a:latin typeface="Times New Roman" panose="02020603050405020304" pitchFamily="18" charset="0"/>
              <a:cs typeface="Times New Roman" panose="02020603050405020304" pitchFamily="18" charset="0"/>
            </a:endParaRPr>
          </a:p>
        </p:txBody>
      </p:sp>
      <p:sp>
        <p:nvSpPr>
          <p:cNvPr id="17" name="Text 15"/>
          <p:cNvSpPr/>
          <p:nvPr/>
        </p:nvSpPr>
        <p:spPr>
          <a:xfrm>
            <a:off x="4526280" y="1984248"/>
            <a:ext cx="3136392" cy="2532888"/>
          </a:xfrm>
          <a:prstGeom prst="rect">
            <a:avLst/>
          </a:prstGeom>
          <a:noFill/>
          <a:ln/>
        </p:spPr>
        <p:txBody>
          <a:bodyPr wrap="square" lIns="0" tIns="0" rIns="0" bIns="0" rtlCol="0" anchor="t">
            <a:normAutofit/>
          </a:bodyPr>
          <a:lstStyle/>
          <a:p>
            <a:pPr marL="0" indent="0" algn="l">
              <a:buNone/>
            </a:pPr>
            <a:r>
              <a:rPr lang="en-US" sz="2400" dirty="0">
                <a:solidFill>
                  <a:srgbClr val="23394B"/>
                </a:solidFill>
                <a:latin typeface="Times New Roman" panose="02020603050405020304" pitchFamily="18" charset="0"/>
                <a:ea typeface="Arial" pitchFamily="34" charset="-122"/>
                <a:cs typeface="Times New Roman" panose="02020603050405020304" pitchFamily="18" charset="0"/>
              </a:rPr>
              <a:t>Biết dữ liệu lấy từ đâu, dùng biểu nào, kê khai thế nào và xử lý phần còn thiếu căn cứ.</a:t>
            </a:r>
            <a:endParaRPr lang="en-US" sz="2400" dirty="0">
              <a:latin typeface="Times New Roman" panose="02020603050405020304" pitchFamily="18" charset="0"/>
              <a:cs typeface="Times New Roman" panose="02020603050405020304" pitchFamily="18" charset="0"/>
            </a:endParaRPr>
          </a:p>
        </p:txBody>
      </p:sp>
      <p:sp>
        <p:nvSpPr>
          <p:cNvPr id="18" name="Shape 16"/>
          <p:cNvSpPr/>
          <p:nvPr/>
        </p:nvSpPr>
        <p:spPr>
          <a:xfrm>
            <a:off x="8083296" y="1536192"/>
            <a:ext cx="3447288" cy="3035808"/>
          </a:xfrm>
          <a:prstGeom prst="roundRect">
            <a:avLst>
              <a:gd name="adj" fmla="val 3313"/>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9" name="Shape 17"/>
          <p:cNvSpPr/>
          <p:nvPr/>
        </p:nvSpPr>
        <p:spPr>
          <a:xfrm>
            <a:off x="8083296" y="1536192"/>
            <a:ext cx="50292" cy="3035808"/>
          </a:xfrm>
          <a:prstGeom prst="rect">
            <a:avLst/>
          </a:prstGeom>
          <a:solidFill>
            <a:srgbClr val="D2A15C"/>
          </a:solidFill>
          <a:ln w="1270">
            <a:solidFill>
              <a:srgbClr val="D2A15C"/>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0" name="Text 18"/>
          <p:cNvSpPr/>
          <p:nvPr/>
        </p:nvSpPr>
        <p:spPr>
          <a:xfrm>
            <a:off x="8257032" y="1645920"/>
            <a:ext cx="3127248" cy="246888"/>
          </a:xfrm>
          <a:prstGeom prst="rect">
            <a:avLst/>
          </a:prstGeom>
          <a:noFill/>
          <a:ln/>
        </p:spPr>
        <p:txBody>
          <a:bodyPr wrap="square" lIns="0" tIns="0" rIns="0" bIns="0" rtlCol="0" anchor="ctr">
            <a:noAutofit/>
          </a:bodyPr>
          <a:lstStyle/>
          <a:p>
            <a:pPr marL="0" indent="0" algn="l">
              <a:buNone/>
            </a:pPr>
            <a:r>
              <a:rPr lang="en-US" sz="2000" b="1" dirty="0">
                <a:solidFill>
                  <a:srgbClr val="D2A15C"/>
                </a:solidFill>
                <a:latin typeface="Times New Roman" panose="02020603050405020304" pitchFamily="18" charset="0"/>
                <a:ea typeface="Arial" pitchFamily="34" charset="-122"/>
                <a:cs typeface="Times New Roman" panose="02020603050405020304" pitchFamily="18" charset="0"/>
              </a:rPr>
              <a:t>GỬI KẾT QUẢ ĐÚNG</a:t>
            </a:r>
            <a:endParaRPr lang="en-US" sz="2000" dirty="0">
              <a:latin typeface="Times New Roman" panose="02020603050405020304" pitchFamily="18" charset="0"/>
              <a:cs typeface="Times New Roman" panose="02020603050405020304" pitchFamily="18" charset="0"/>
            </a:endParaRPr>
          </a:p>
        </p:txBody>
      </p:sp>
      <p:sp>
        <p:nvSpPr>
          <p:cNvPr id="21" name="Text 19"/>
          <p:cNvSpPr/>
          <p:nvPr/>
        </p:nvSpPr>
        <p:spPr>
          <a:xfrm>
            <a:off x="8257032" y="1984248"/>
            <a:ext cx="3136392" cy="2532888"/>
          </a:xfrm>
          <a:prstGeom prst="rect">
            <a:avLst/>
          </a:prstGeom>
          <a:noFill/>
          <a:ln/>
        </p:spPr>
        <p:txBody>
          <a:bodyPr wrap="square" lIns="0" tIns="0" rIns="0" bIns="0" rtlCol="0" anchor="t">
            <a:normAutofit/>
          </a:bodyPr>
          <a:lstStyle/>
          <a:p>
            <a:pPr marL="0" indent="0" algn="l">
              <a:buNone/>
            </a:pPr>
            <a:r>
              <a:rPr lang="en-US" sz="2400" dirty="0">
                <a:solidFill>
                  <a:srgbClr val="23394B"/>
                </a:solidFill>
                <a:latin typeface="Times New Roman" panose="02020603050405020304" pitchFamily="18" charset="0"/>
                <a:ea typeface="Arial" pitchFamily="34" charset="-122"/>
                <a:cs typeface="Times New Roman" panose="02020603050405020304" pitchFamily="18" charset="0"/>
              </a:rPr>
              <a:t>Kiểm tra, xác nhận kết quả; gửi đúng đầu mối, đúng thời hạn, không tính trùng.</a:t>
            </a:r>
            <a:endParaRPr lang="en-US" sz="2400" dirty="0">
              <a:latin typeface="Times New Roman" panose="02020603050405020304" pitchFamily="18" charset="0"/>
              <a:cs typeface="Times New Roman" panose="02020603050405020304" pitchFamily="18" charset="0"/>
            </a:endParaRPr>
          </a:p>
        </p:txBody>
      </p:sp>
      <p:sp>
        <p:nvSpPr>
          <p:cNvPr id="22" name="Shape 20"/>
          <p:cNvSpPr/>
          <p:nvPr/>
        </p:nvSpPr>
        <p:spPr>
          <a:xfrm>
            <a:off x="594360" y="5148072"/>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3" name="Text 21"/>
          <p:cNvSpPr/>
          <p:nvPr/>
        </p:nvSpPr>
        <p:spPr>
          <a:xfrm>
            <a:off x="768096" y="5230368"/>
            <a:ext cx="10698480"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Kế thừa dữ liệu đã có • </a:t>
            </a:r>
            <a:r>
              <a:rPr lang="en-US" sz="2000" b="1" dirty="0" err="1">
                <a:solidFill>
                  <a:srgbClr val="245C80"/>
                </a:solidFill>
                <a:latin typeface="Times New Roman" panose="02020603050405020304" pitchFamily="18" charset="0"/>
                <a:ea typeface="Arial" pitchFamily="34" charset="-122"/>
                <a:cs typeface="Times New Roman" panose="02020603050405020304" pitchFamily="18" charset="0"/>
              </a:rPr>
              <a:t>Cập</a:t>
            </a: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 </a:t>
            </a:r>
            <a:r>
              <a:rPr lang="en-US" sz="2000" b="1" dirty="0" err="1">
                <a:solidFill>
                  <a:srgbClr val="245C80"/>
                </a:solidFill>
                <a:latin typeface="Times New Roman" panose="02020603050405020304" pitchFamily="18" charset="0"/>
                <a:ea typeface="Arial" pitchFamily="34" charset="-122"/>
                <a:cs typeface="Times New Roman" panose="02020603050405020304" pitchFamily="18" charset="0"/>
              </a:rPr>
              <a:t>nhật</a:t>
            </a: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 </a:t>
            </a:r>
            <a:r>
              <a:rPr lang="en-US" sz="2000" b="1" dirty="0" err="1">
                <a:solidFill>
                  <a:srgbClr val="245C80"/>
                </a:solidFill>
                <a:latin typeface="Times New Roman" panose="02020603050405020304" pitchFamily="18" charset="0"/>
                <a:ea typeface="Arial" pitchFamily="34" charset="-122"/>
                <a:cs typeface="Times New Roman" panose="02020603050405020304" pitchFamily="18" charset="0"/>
              </a:rPr>
              <a:t>nội</a:t>
            </a: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 dung </a:t>
            </a:r>
            <a:r>
              <a:rPr lang="en-US" sz="2000" b="1" dirty="0" err="1">
                <a:solidFill>
                  <a:srgbClr val="245C80"/>
                </a:solidFill>
                <a:latin typeface="Times New Roman" panose="02020603050405020304" pitchFamily="18" charset="0"/>
                <a:ea typeface="Arial" pitchFamily="34" charset="-122"/>
                <a:cs typeface="Times New Roman" panose="02020603050405020304" pitchFamily="18" charset="0"/>
              </a:rPr>
              <a:t>thay</a:t>
            </a: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 đổi • Kiểm chứng trước khi sử dụng</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 • GIỚI THIỆU KHÁI QUÁT</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Ba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nội</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dung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công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việc</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03</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609344"/>
            <a:ext cx="3547872" cy="3429000"/>
          </a:xfrm>
          <a:prstGeom prst="roundRect">
            <a:avLst>
              <a:gd name="adj" fmla="val 2933"/>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Shape 9"/>
          <p:cNvSpPr/>
          <p:nvPr/>
        </p:nvSpPr>
        <p:spPr>
          <a:xfrm>
            <a:off x="804672" y="1810512"/>
            <a:ext cx="502920"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859536" y="1828800"/>
            <a:ext cx="393192" cy="265176"/>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dirty="0">
              <a:latin typeface="Times New Roman" panose="02020603050405020304" pitchFamily="18" charset="0"/>
              <a:cs typeface="Times New Roman" panose="02020603050405020304" pitchFamily="18" charset="0"/>
            </a:endParaRPr>
          </a:p>
        </p:txBody>
      </p:sp>
      <p:sp>
        <p:nvSpPr>
          <p:cNvPr id="13" name="Text 11"/>
          <p:cNvSpPr/>
          <p:nvPr/>
        </p:nvSpPr>
        <p:spPr>
          <a:xfrm>
            <a:off x="813816" y="2450592"/>
            <a:ext cx="3154680" cy="33832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XÁC ĐỊNH VỊ TRÍ VIỆC LÀM</a:t>
            </a:r>
            <a:endParaRPr lang="en-US" sz="2400" dirty="0">
              <a:latin typeface="Times New Roman" panose="02020603050405020304" pitchFamily="18" charset="0"/>
              <a:cs typeface="Times New Roman" panose="02020603050405020304" pitchFamily="18" charset="0"/>
            </a:endParaRPr>
          </a:p>
        </p:txBody>
      </p:sp>
      <p:sp>
        <p:nvSpPr>
          <p:cNvPr id="14" name="Text 12"/>
          <p:cNvSpPr/>
          <p:nvPr/>
        </p:nvSpPr>
        <p:spPr>
          <a:xfrm>
            <a:off x="813816" y="3044952"/>
            <a:ext cx="3154680" cy="612648"/>
          </a:xfrm>
          <a:prstGeom prst="rect">
            <a:avLst/>
          </a:prstGeom>
          <a:noFill/>
          <a:ln/>
        </p:spPr>
        <p:txBody>
          <a:bodyPr wrap="square" lIns="0" tIns="0" rIns="0" bIns="0" rtlCol="0" anchor="ctr">
            <a:normAutofit fontScale="92500" lnSpcReduction="10000"/>
          </a:bodyPr>
          <a:lstStyle/>
          <a:p>
            <a:pPr marL="0" indent="0" algn="l">
              <a:buNone/>
            </a:pPr>
            <a:r>
              <a:rPr lang="en-US" sz="2400" dirty="0">
                <a:solidFill>
                  <a:srgbClr val="61758A"/>
                </a:solidFill>
                <a:latin typeface="Times New Roman" panose="02020603050405020304" pitchFamily="18" charset="0"/>
                <a:ea typeface="Arial" pitchFamily="34" charset="-122"/>
                <a:cs typeface="Times New Roman" panose="02020603050405020304" pitchFamily="18" charset="0"/>
              </a:rPr>
              <a:t>Chức năng • Nhiệm vụ • Thẩm quyền</a:t>
            </a:r>
            <a:endParaRPr lang="en-US" sz="2400" dirty="0">
              <a:latin typeface="Times New Roman" panose="02020603050405020304" pitchFamily="18" charset="0"/>
              <a:cs typeface="Times New Roman" panose="02020603050405020304" pitchFamily="18" charset="0"/>
            </a:endParaRPr>
          </a:p>
        </p:txBody>
      </p:sp>
      <p:sp>
        <p:nvSpPr>
          <p:cNvPr id="15" name="Shape 13"/>
          <p:cNvSpPr/>
          <p:nvPr/>
        </p:nvSpPr>
        <p:spPr>
          <a:xfrm>
            <a:off x="795528" y="3913632"/>
            <a:ext cx="3127248" cy="0"/>
          </a:xfrm>
          <a:prstGeom prst="line">
            <a:avLst/>
          </a:prstGeom>
          <a:noFill/>
          <a:ln w="1524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Text 14"/>
          <p:cNvSpPr/>
          <p:nvPr/>
        </p:nvSpPr>
        <p:spPr>
          <a:xfrm>
            <a:off x="813816" y="4096512"/>
            <a:ext cx="3154680" cy="658368"/>
          </a:xfrm>
          <a:prstGeom prst="rect">
            <a:avLst/>
          </a:prstGeom>
          <a:noFill/>
          <a:ln/>
        </p:spPr>
        <p:txBody>
          <a:bodyPr wrap="square" lIns="0" tIns="0" rIns="0" bIns="0" rtlCol="0" anchor="ctr">
            <a:normAutofit lnSpcReduction="10000"/>
          </a:bodyPr>
          <a:lstStyle/>
          <a:p>
            <a:pPr marL="0" indent="0" algn="l">
              <a:buNone/>
            </a:pP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Cần những vị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trí</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việc</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làm</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nào</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17" name="Shape 15"/>
          <p:cNvSpPr/>
          <p:nvPr/>
        </p:nvSpPr>
        <p:spPr>
          <a:xfrm>
            <a:off x="4215384" y="3072384"/>
            <a:ext cx="182880" cy="365760"/>
          </a:xfrm>
          <a:prstGeom prst="chevron">
            <a:avLst/>
          </a:prstGeom>
          <a:solidFill>
            <a:srgbClr val="D2A15C"/>
          </a:solidFill>
          <a:ln w="1270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8" name="Shape 16"/>
          <p:cNvSpPr/>
          <p:nvPr/>
        </p:nvSpPr>
        <p:spPr>
          <a:xfrm>
            <a:off x="4507992" y="1609344"/>
            <a:ext cx="3547872" cy="3429000"/>
          </a:xfrm>
          <a:prstGeom prst="roundRect">
            <a:avLst>
              <a:gd name="adj" fmla="val 2933"/>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Shape 17"/>
          <p:cNvSpPr/>
          <p:nvPr/>
        </p:nvSpPr>
        <p:spPr>
          <a:xfrm>
            <a:off x="4700016" y="1810512"/>
            <a:ext cx="502920"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0" name="Text 18"/>
          <p:cNvSpPr/>
          <p:nvPr/>
        </p:nvSpPr>
        <p:spPr>
          <a:xfrm>
            <a:off x="4754880" y="1828800"/>
            <a:ext cx="393192" cy="265176"/>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dirty="0">
              <a:latin typeface="Times New Roman" panose="02020603050405020304" pitchFamily="18" charset="0"/>
              <a:cs typeface="Times New Roman" panose="02020603050405020304" pitchFamily="18" charset="0"/>
            </a:endParaRPr>
          </a:p>
        </p:txBody>
      </p:sp>
      <p:sp>
        <p:nvSpPr>
          <p:cNvPr id="21" name="Text 19"/>
          <p:cNvSpPr/>
          <p:nvPr/>
        </p:nvSpPr>
        <p:spPr>
          <a:xfrm>
            <a:off x="4709160" y="2450592"/>
            <a:ext cx="3154680" cy="33832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TÍNH NHU CẦU NHÂN LỰC</a:t>
            </a:r>
            <a:endParaRPr lang="en-US" sz="2400" dirty="0">
              <a:latin typeface="Times New Roman" panose="02020603050405020304" pitchFamily="18" charset="0"/>
              <a:cs typeface="Times New Roman" panose="02020603050405020304" pitchFamily="18" charset="0"/>
            </a:endParaRPr>
          </a:p>
        </p:txBody>
      </p:sp>
      <p:sp>
        <p:nvSpPr>
          <p:cNvPr id="22" name="Text 20"/>
          <p:cNvSpPr/>
          <p:nvPr/>
        </p:nvSpPr>
        <p:spPr>
          <a:xfrm>
            <a:off x="4709160" y="3044952"/>
            <a:ext cx="3154680" cy="612648"/>
          </a:xfrm>
          <a:prstGeom prst="rect">
            <a:avLst/>
          </a:prstGeom>
          <a:noFill/>
          <a:ln/>
        </p:spPr>
        <p:txBody>
          <a:bodyPr wrap="square" lIns="0" tIns="0" rIns="0" bIns="0" rtlCol="0" anchor="ctr">
            <a:normAutofit fontScale="92500" lnSpcReduction="10000"/>
          </a:bodyPr>
          <a:lstStyle/>
          <a:p>
            <a:pPr marL="0" indent="0" algn="l">
              <a:buNone/>
            </a:pPr>
            <a:r>
              <a:rPr lang="en-US" sz="2400" dirty="0">
                <a:solidFill>
                  <a:srgbClr val="61758A"/>
                </a:solidFill>
                <a:latin typeface="Times New Roman" panose="02020603050405020304" pitchFamily="18" charset="0"/>
                <a:ea typeface="Arial" pitchFamily="34" charset="-122"/>
                <a:cs typeface="Times New Roman" panose="02020603050405020304" pitchFamily="18" charset="0"/>
              </a:rPr>
              <a:t>Công việc • Sản phẩm • Khối lượng</a:t>
            </a:r>
            <a:endParaRPr lang="en-US" sz="2400" dirty="0">
              <a:latin typeface="Times New Roman" panose="02020603050405020304" pitchFamily="18" charset="0"/>
              <a:cs typeface="Times New Roman" panose="02020603050405020304" pitchFamily="18" charset="0"/>
            </a:endParaRPr>
          </a:p>
        </p:txBody>
      </p:sp>
      <p:sp>
        <p:nvSpPr>
          <p:cNvPr id="23" name="Shape 21"/>
          <p:cNvSpPr/>
          <p:nvPr/>
        </p:nvSpPr>
        <p:spPr>
          <a:xfrm>
            <a:off x="4690872" y="3913632"/>
            <a:ext cx="3127248" cy="0"/>
          </a:xfrm>
          <a:prstGeom prst="line">
            <a:avLst/>
          </a:prstGeom>
          <a:noFill/>
          <a:ln w="1524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4" name="Text 22"/>
          <p:cNvSpPr/>
          <p:nvPr/>
        </p:nvSpPr>
        <p:spPr>
          <a:xfrm>
            <a:off x="4709160" y="4096512"/>
            <a:ext cx="3154680" cy="658368"/>
          </a:xfrm>
          <a:prstGeom prst="rect">
            <a:avLst/>
          </a:prstGeom>
          <a:noFill/>
          <a:ln/>
        </p:spPr>
        <p:txBody>
          <a:bodyPr wrap="square" lIns="0" tIns="0" rIns="0" bIns="0" rtlCol="0" anchor="ctr">
            <a:noAutofit/>
          </a:bodyPr>
          <a:lstStyle/>
          <a:p>
            <a:pPr marL="0" indent="0" algn="l">
              <a:buNone/>
            </a:pP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Cần bao nhiêu nhân lực?</a:t>
            </a:r>
            <a:endParaRPr lang="en-US" sz="2400" dirty="0">
              <a:latin typeface="Times New Roman" panose="02020603050405020304" pitchFamily="18" charset="0"/>
              <a:cs typeface="Times New Roman" panose="02020603050405020304" pitchFamily="18" charset="0"/>
            </a:endParaRPr>
          </a:p>
        </p:txBody>
      </p:sp>
      <p:sp>
        <p:nvSpPr>
          <p:cNvPr id="25" name="Shape 23"/>
          <p:cNvSpPr/>
          <p:nvPr/>
        </p:nvSpPr>
        <p:spPr>
          <a:xfrm>
            <a:off x="8110728" y="3072384"/>
            <a:ext cx="182880" cy="365760"/>
          </a:xfrm>
          <a:prstGeom prst="chevron">
            <a:avLst/>
          </a:prstGeom>
          <a:solidFill>
            <a:srgbClr val="D2A15C"/>
          </a:solidFill>
          <a:ln w="1270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6" name="Shape 24"/>
          <p:cNvSpPr/>
          <p:nvPr/>
        </p:nvSpPr>
        <p:spPr>
          <a:xfrm>
            <a:off x="8403336" y="1609344"/>
            <a:ext cx="3547872" cy="3429000"/>
          </a:xfrm>
          <a:prstGeom prst="roundRect">
            <a:avLst>
              <a:gd name="adj" fmla="val 2933"/>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8595360" y="1810512"/>
            <a:ext cx="502920"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8650224" y="1828800"/>
            <a:ext cx="393192" cy="265176"/>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dirty="0">
              <a:latin typeface="Times New Roman" panose="02020603050405020304" pitchFamily="18" charset="0"/>
              <a:cs typeface="Times New Roman" panose="02020603050405020304" pitchFamily="18" charset="0"/>
            </a:endParaRPr>
          </a:p>
        </p:txBody>
      </p:sp>
      <p:sp>
        <p:nvSpPr>
          <p:cNvPr id="29" name="Text 27"/>
          <p:cNvSpPr/>
          <p:nvPr/>
        </p:nvSpPr>
        <p:spPr>
          <a:xfrm>
            <a:off x="8604504" y="2450592"/>
            <a:ext cx="3154680" cy="33832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LẬP PHƯƠNG ÁN GIAO BIÊN CHẾ</a:t>
            </a:r>
            <a:endParaRPr lang="en-US" sz="2400" dirty="0">
              <a:latin typeface="Times New Roman" panose="02020603050405020304" pitchFamily="18" charset="0"/>
              <a:cs typeface="Times New Roman" panose="02020603050405020304" pitchFamily="18" charset="0"/>
            </a:endParaRPr>
          </a:p>
        </p:txBody>
      </p:sp>
      <p:sp>
        <p:nvSpPr>
          <p:cNvPr id="30" name="Text 28"/>
          <p:cNvSpPr/>
          <p:nvPr/>
        </p:nvSpPr>
        <p:spPr>
          <a:xfrm>
            <a:off x="8604504" y="3044952"/>
            <a:ext cx="3154680" cy="612648"/>
          </a:xfrm>
          <a:prstGeom prst="rect">
            <a:avLst/>
          </a:prstGeom>
          <a:noFill/>
          <a:ln/>
        </p:spPr>
        <p:txBody>
          <a:bodyPr wrap="square" lIns="0" tIns="0" rIns="0" bIns="0" rtlCol="0" anchor="ctr">
            <a:normAutofit fontScale="92500" lnSpcReduction="10000"/>
          </a:bodyPr>
          <a:lstStyle/>
          <a:p>
            <a:pPr marL="0" indent="0" algn="l">
              <a:buNone/>
            </a:pPr>
            <a:r>
              <a:rPr lang="en-US" sz="2400" dirty="0">
                <a:solidFill>
                  <a:srgbClr val="61758A"/>
                </a:solidFill>
                <a:latin typeface="Times New Roman" panose="02020603050405020304" pitchFamily="18" charset="0"/>
                <a:ea typeface="Arial" pitchFamily="34" charset="-122"/>
                <a:cs typeface="Times New Roman" panose="02020603050405020304" pitchFamily="18" charset="0"/>
              </a:rPr>
              <a:t>Đối chiếu nhân lực • Biên chế • Điều kiện</a:t>
            </a:r>
            <a:endParaRPr lang="en-US" sz="2400" dirty="0">
              <a:latin typeface="Times New Roman" panose="02020603050405020304" pitchFamily="18" charset="0"/>
              <a:cs typeface="Times New Roman" panose="02020603050405020304" pitchFamily="18" charset="0"/>
            </a:endParaRPr>
          </a:p>
        </p:txBody>
      </p:sp>
      <p:sp>
        <p:nvSpPr>
          <p:cNvPr id="31" name="Shape 29"/>
          <p:cNvSpPr/>
          <p:nvPr/>
        </p:nvSpPr>
        <p:spPr>
          <a:xfrm>
            <a:off x="8586216" y="3913632"/>
            <a:ext cx="3127248" cy="0"/>
          </a:xfrm>
          <a:prstGeom prst="line">
            <a:avLst/>
          </a:prstGeom>
          <a:noFill/>
          <a:ln w="1524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Text 30"/>
          <p:cNvSpPr/>
          <p:nvPr/>
        </p:nvSpPr>
        <p:spPr>
          <a:xfrm>
            <a:off x="8604504" y="4096512"/>
            <a:ext cx="3154680" cy="658368"/>
          </a:xfrm>
          <a:prstGeom prst="rect">
            <a:avLst/>
          </a:prstGeom>
          <a:noFill/>
          <a:ln/>
        </p:spPr>
        <p:txBody>
          <a:bodyPr wrap="square" lIns="0" tIns="0" rIns="0" bIns="0" rtlCol="0" anchor="ctr">
            <a:noAutofit/>
          </a:bodyPr>
          <a:lstStyle/>
          <a:p>
            <a:pPr marL="0" indent="0" algn="l">
              <a:buNone/>
            </a:pP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Phương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án</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biên</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chế</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theo</a:t>
            </a: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 </a:t>
            </a:r>
            <a:r>
              <a:rPr lang="en-US" sz="2400" b="1" dirty="0" err="1">
                <a:solidFill>
                  <a:srgbClr val="167A78"/>
                </a:solidFill>
                <a:latin typeface="Times New Roman" panose="02020603050405020304" pitchFamily="18" charset="0"/>
                <a:ea typeface="Arial" pitchFamily="34" charset="-122"/>
                <a:cs typeface="Times New Roman" panose="02020603050405020304" pitchFamily="18" charset="0"/>
              </a:rPr>
              <a:t>năm</a:t>
            </a:r>
            <a:endParaRPr lang="en-US" sz="2400" dirty="0">
              <a:latin typeface="Times New Roman" panose="02020603050405020304" pitchFamily="18" charset="0"/>
              <a:cs typeface="Times New Roman" panose="02020603050405020304" pitchFamily="18" charset="0"/>
            </a:endParaRPr>
          </a:p>
        </p:txBody>
      </p:sp>
      <p:sp>
        <p:nvSpPr>
          <p:cNvPr id="33" name="Shape 31"/>
          <p:cNvSpPr/>
          <p:nvPr/>
        </p:nvSpPr>
        <p:spPr>
          <a:xfrm>
            <a:off x="594360" y="5394960"/>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4" name="Text 32"/>
          <p:cNvSpPr/>
          <p:nvPr/>
        </p:nvSpPr>
        <p:spPr>
          <a:xfrm>
            <a:off x="768096" y="5477256"/>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01 vị </a:t>
            </a:r>
            <a:r>
              <a:rPr lang="en-US" b="1" dirty="0" err="1">
                <a:solidFill>
                  <a:srgbClr val="B13A43"/>
                </a:solidFill>
                <a:latin typeface="Times New Roman" panose="02020603050405020304" pitchFamily="18" charset="0"/>
                <a:ea typeface="Arial" pitchFamily="34" charset="-122"/>
                <a:cs typeface="Times New Roman" panose="02020603050405020304" pitchFamily="18" charset="0"/>
              </a:rPr>
              <a:t>trí</a:t>
            </a:r>
            <a:r>
              <a:rPr lang="en-US" b="1" dirty="0">
                <a:solidFill>
                  <a:srgbClr val="B13A43"/>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B13A43"/>
                </a:solidFill>
                <a:latin typeface="Times New Roman" panose="02020603050405020304" pitchFamily="18" charset="0"/>
                <a:ea typeface="Arial" pitchFamily="34" charset="-122"/>
                <a:cs typeface="Times New Roman" panose="02020603050405020304" pitchFamily="18" charset="0"/>
              </a:rPr>
              <a:t>việc</a:t>
            </a:r>
            <a:r>
              <a:rPr lang="en-US" b="1" dirty="0">
                <a:solidFill>
                  <a:srgbClr val="B13A43"/>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B13A43"/>
                </a:solidFill>
                <a:latin typeface="Times New Roman" panose="02020603050405020304" pitchFamily="18" charset="0"/>
                <a:ea typeface="Arial" pitchFamily="34" charset="-122"/>
                <a:cs typeface="Times New Roman" panose="02020603050405020304" pitchFamily="18" charset="0"/>
              </a:rPr>
              <a:t>làm</a:t>
            </a:r>
            <a:r>
              <a:rPr lang="en-US" b="1" dirty="0">
                <a:solidFill>
                  <a:srgbClr val="B13A43"/>
                </a:solidFill>
                <a:latin typeface="Times New Roman" panose="02020603050405020304" pitchFamily="18" charset="0"/>
                <a:ea typeface="Arial" pitchFamily="34" charset="-122"/>
                <a:cs typeface="Times New Roman" panose="02020603050405020304" pitchFamily="18" charset="0"/>
              </a:rPr>
              <a:t> ≠ 01 người đảm nhiệm  |  Nhu cầu nhân lực ≠ chỉ tiêu biên chế được giao</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73B59"/>
          </a:solidFill>
          <a:ln w="6350">
            <a:solidFill>
              <a:srgbClr val="173B5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630936" y="384048"/>
            <a:ext cx="74981" cy="594360"/>
          </a:xfrm>
          <a:prstGeom prst="rect">
            <a:avLst/>
          </a:prstGeom>
          <a:solidFill>
            <a:srgbClr val="CAA465"/>
          </a:solidFill>
          <a:ln w="6350">
            <a:solidFill>
              <a:srgbClr val="CAA465"/>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4" name="Text 2"/>
          <p:cNvSpPr/>
          <p:nvPr/>
        </p:nvSpPr>
        <p:spPr>
          <a:xfrm>
            <a:off x="859536" y="365760"/>
            <a:ext cx="10671048" cy="448056"/>
          </a:xfrm>
          <a:prstGeom prst="rect">
            <a:avLst/>
          </a:prstGeom>
          <a:noFill/>
          <a:ln/>
        </p:spPr>
        <p:txBody>
          <a:bodyPr wrap="square" lIns="0" tIns="0" rIns="0" bIns="0" rtlCol="0" anchor="ctr">
            <a:normAutofit/>
          </a:bodyPr>
          <a:lstStyle/>
          <a:p>
            <a:pPr marL="0" indent="0">
              <a:buNone/>
            </a:pPr>
            <a:r>
              <a:rPr lang="en-US" sz="2780" b="1" dirty="0">
                <a:solidFill>
                  <a:srgbClr val="173B59"/>
                </a:solidFill>
                <a:latin typeface="Times New Roman" panose="02020603050405020304" pitchFamily="18" charset="0"/>
                <a:ea typeface="Arial" pitchFamily="34" charset="-122"/>
                <a:cs typeface="Times New Roman" panose="02020603050405020304" pitchFamily="18" charset="0"/>
              </a:rPr>
              <a:t>PHÂN BIỆT 04 KHÁI NIỆM CƠ BẢN</a:t>
            </a:r>
            <a:endParaRPr lang="en-US" sz="2780" dirty="0">
              <a:latin typeface="Times New Roman" panose="02020603050405020304" pitchFamily="18" charset="0"/>
              <a:cs typeface="Times New Roman" panose="02020603050405020304" pitchFamily="18" charset="0"/>
            </a:endParaRPr>
          </a:p>
        </p:txBody>
      </p:sp>
      <p:sp>
        <p:nvSpPr>
          <p:cNvPr id="5" name="Text 3"/>
          <p:cNvSpPr/>
          <p:nvPr/>
        </p:nvSpPr>
        <p:spPr>
          <a:xfrm>
            <a:off x="868680" y="932688"/>
            <a:ext cx="10241280" cy="237744"/>
          </a:xfrm>
          <a:prstGeom prst="rect">
            <a:avLst/>
          </a:prstGeom>
          <a:noFill/>
          <a:ln/>
        </p:spPr>
        <p:txBody>
          <a:bodyPr wrap="square" lIns="0" tIns="0" rIns="0" bIns="0" rtlCol="0" anchor="ctr">
            <a:normAutofit/>
          </a:bodyPr>
          <a:lstStyle/>
          <a:p>
            <a:pPr marL="0" indent="0">
              <a:buNone/>
            </a:pPr>
            <a:r>
              <a:rPr lang="en-US" sz="1340" dirty="0">
                <a:solidFill>
                  <a:srgbClr val="5D7285"/>
                </a:solidFill>
                <a:latin typeface="Times New Roman" panose="02020603050405020304" pitchFamily="18" charset="0"/>
                <a:ea typeface="Arial" pitchFamily="34" charset="-122"/>
                <a:cs typeface="Times New Roman" panose="02020603050405020304" pitchFamily="18" charset="0"/>
              </a:rPr>
              <a:t>Làm rõ đối tượng rà soát trước khi kê khai các biểu nghiệp vụ</a:t>
            </a:r>
            <a:endParaRPr lang="en-US" sz="1340" dirty="0">
              <a:latin typeface="Times New Roman" panose="02020603050405020304" pitchFamily="18" charset="0"/>
              <a:cs typeface="Times New Roman" panose="02020603050405020304" pitchFamily="18" charset="0"/>
            </a:endParaRPr>
          </a:p>
        </p:txBody>
      </p:sp>
      <p:sp>
        <p:nvSpPr>
          <p:cNvPr id="6" name="Shape 4"/>
          <p:cNvSpPr/>
          <p:nvPr/>
        </p:nvSpPr>
        <p:spPr>
          <a:xfrm>
            <a:off x="649224" y="1316736"/>
            <a:ext cx="10890504" cy="0"/>
          </a:xfrm>
          <a:prstGeom prst="line">
            <a:avLst/>
          </a:prstGeom>
          <a:noFill/>
          <a:ln w="12700">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7" name="Shape 5"/>
          <p:cNvSpPr/>
          <p:nvPr/>
        </p:nvSpPr>
        <p:spPr>
          <a:xfrm>
            <a:off x="649224" y="1536192"/>
            <a:ext cx="3401568" cy="1837944"/>
          </a:xfrm>
          <a:prstGeom prst="roundRect">
            <a:avLst>
              <a:gd name="adj" fmla="val 6468"/>
            </a:avLst>
          </a:prstGeom>
          <a:solidFill>
            <a:srgbClr val="FFFFFF"/>
          </a:solidFill>
          <a:ln w="10795">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8" name="Shape 6"/>
          <p:cNvSpPr/>
          <p:nvPr/>
        </p:nvSpPr>
        <p:spPr>
          <a:xfrm>
            <a:off x="649224" y="1536192"/>
            <a:ext cx="3401568" cy="86868"/>
          </a:xfrm>
          <a:prstGeom prst="rect">
            <a:avLst/>
          </a:prstGeom>
          <a:solidFill>
            <a:srgbClr val="26638C"/>
          </a:solidFill>
          <a:ln w="6350">
            <a:solidFill>
              <a:srgbClr val="26638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9" name="Shape 7"/>
          <p:cNvSpPr/>
          <p:nvPr/>
        </p:nvSpPr>
        <p:spPr>
          <a:xfrm>
            <a:off x="841248" y="1792224"/>
            <a:ext cx="420624" cy="420624"/>
          </a:xfrm>
          <a:prstGeom prst="roundRect">
            <a:avLst>
              <a:gd name="adj" fmla="val 26087"/>
            </a:avLst>
          </a:prstGeom>
          <a:solidFill>
            <a:srgbClr val="26638C"/>
          </a:solidFill>
          <a:ln w="6350">
            <a:solidFill>
              <a:srgbClr val="26638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0" name="Text 8"/>
          <p:cNvSpPr/>
          <p:nvPr/>
        </p:nvSpPr>
        <p:spPr>
          <a:xfrm>
            <a:off x="841248" y="1884578"/>
            <a:ext cx="420624" cy="192024"/>
          </a:xfrm>
          <a:prstGeom prst="rect">
            <a:avLst/>
          </a:prstGeom>
          <a:noFill/>
          <a:ln/>
        </p:spPr>
        <p:txBody>
          <a:bodyPr wrap="square" lIns="0" tIns="0" rIns="0" bIns="0" rtlCol="0" anchor="ctr">
            <a:normAutofit lnSpcReduction="10000"/>
          </a:bodyPr>
          <a:lstStyle/>
          <a:p>
            <a:pPr marL="0" indent="0" algn="ctr">
              <a:buNone/>
            </a:pPr>
            <a:r>
              <a:rPr lang="en-US" sz="134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340" dirty="0">
              <a:latin typeface="Times New Roman" panose="02020603050405020304" pitchFamily="18" charset="0"/>
              <a:cs typeface="Times New Roman" panose="02020603050405020304" pitchFamily="18" charset="0"/>
            </a:endParaRPr>
          </a:p>
        </p:txBody>
      </p:sp>
      <p:sp>
        <p:nvSpPr>
          <p:cNvPr id="11" name="Text 9"/>
          <p:cNvSpPr/>
          <p:nvPr/>
        </p:nvSpPr>
        <p:spPr>
          <a:xfrm>
            <a:off x="1380744" y="1837944"/>
            <a:ext cx="2404872" cy="320040"/>
          </a:xfrm>
          <a:prstGeom prst="rect">
            <a:avLst/>
          </a:prstGeom>
          <a:noFill/>
          <a:ln/>
        </p:spPr>
        <p:txBody>
          <a:bodyPr wrap="square" lIns="0" tIns="0" rIns="0" bIns="0" rtlCol="0" anchor="ctr">
            <a:normAutofit/>
          </a:bodyPr>
          <a:lstStyle/>
          <a:p>
            <a:pPr marL="0" indent="0">
              <a:buNone/>
            </a:pPr>
            <a:r>
              <a:rPr lang="en-US" sz="1920" b="1" dirty="0">
                <a:solidFill>
                  <a:srgbClr val="173B59"/>
                </a:solidFill>
                <a:latin typeface="Times New Roman" panose="02020603050405020304" pitchFamily="18" charset="0"/>
                <a:ea typeface="Arial" pitchFamily="34" charset="-122"/>
                <a:cs typeface="Times New Roman" panose="02020603050405020304" pitchFamily="18" charset="0"/>
              </a:rPr>
              <a:t>NHIỆM VỤ</a:t>
            </a:r>
            <a:endParaRPr lang="en-US" sz="1920" dirty="0">
              <a:latin typeface="Times New Roman" panose="02020603050405020304" pitchFamily="18" charset="0"/>
              <a:cs typeface="Times New Roman" panose="02020603050405020304" pitchFamily="18" charset="0"/>
            </a:endParaRPr>
          </a:p>
        </p:txBody>
      </p:sp>
      <p:sp>
        <p:nvSpPr>
          <p:cNvPr id="12" name="Shape 10"/>
          <p:cNvSpPr/>
          <p:nvPr/>
        </p:nvSpPr>
        <p:spPr>
          <a:xfrm>
            <a:off x="850392" y="2350008"/>
            <a:ext cx="2990088" cy="0"/>
          </a:xfrm>
          <a:prstGeom prst="line">
            <a:avLst/>
          </a:prstGeom>
          <a:noFill/>
          <a:ln w="10160">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3" name="Text 11"/>
          <p:cNvSpPr/>
          <p:nvPr/>
        </p:nvSpPr>
        <p:spPr>
          <a:xfrm>
            <a:off x="859536" y="2523744"/>
            <a:ext cx="2971800" cy="640080"/>
          </a:xfrm>
          <a:prstGeom prst="rect">
            <a:avLst/>
          </a:prstGeom>
          <a:noFill/>
          <a:ln/>
        </p:spPr>
        <p:txBody>
          <a:bodyPr wrap="square" lIns="0" tIns="0" rIns="0" bIns="0" rtlCol="0" anchor="t">
            <a:normAutofit/>
          </a:bodyPr>
          <a:lstStyle/>
          <a:p>
            <a:pPr marL="0" indent="0">
              <a:buNone/>
            </a:pP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Việc </a:t>
            </a:r>
            <a:r>
              <a:rPr lang="en-US" sz="1720" dirty="0" err="1">
                <a:solidFill>
                  <a:srgbClr val="29455D"/>
                </a:solidFill>
                <a:latin typeface="Times New Roman" panose="02020603050405020304" pitchFamily="18" charset="0"/>
                <a:ea typeface="Arial" pitchFamily="34" charset="-122"/>
                <a:cs typeface="Times New Roman" panose="02020603050405020304" pitchFamily="18" charset="0"/>
              </a:rPr>
              <a:t>cơ</a:t>
            </a: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 </a:t>
            </a:r>
            <a:r>
              <a:rPr lang="en-US" sz="1720" dirty="0" err="1">
                <a:solidFill>
                  <a:srgbClr val="29455D"/>
                </a:solidFill>
                <a:latin typeface="Times New Roman" panose="02020603050405020304" pitchFamily="18" charset="0"/>
                <a:ea typeface="Arial" pitchFamily="34" charset="-122"/>
                <a:cs typeface="Times New Roman" panose="02020603050405020304" pitchFamily="18" charset="0"/>
              </a:rPr>
              <a:t>quan</a:t>
            </a: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 </a:t>
            </a:r>
            <a:r>
              <a:rPr lang="en-US" sz="1720" dirty="0" err="1">
                <a:solidFill>
                  <a:srgbClr val="29455D"/>
                </a:solidFill>
                <a:latin typeface="Times New Roman" panose="02020603050405020304" pitchFamily="18" charset="0"/>
                <a:ea typeface="Arial" pitchFamily="34" charset="-122"/>
                <a:cs typeface="Times New Roman" panose="02020603050405020304" pitchFamily="18" charset="0"/>
              </a:rPr>
              <a:t>tổ</a:t>
            </a: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 </a:t>
            </a:r>
            <a:r>
              <a:rPr lang="en-US" sz="1720" dirty="0" err="1">
                <a:solidFill>
                  <a:srgbClr val="29455D"/>
                </a:solidFill>
                <a:latin typeface="Times New Roman" panose="02020603050405020304" pitchFamily="18" charset="0"/>
                <a:ea typeface="Arial" pitchFamily="34" charset="-122"/>
                <a:cs typeface="Times New Roman" panose="02020603050405020304" pitchFamily="18" charset="0"/>
              </a:rPr>
              <a:t>chức</a:t>
            </a: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 được giao thực hiện theo quy định.</a:t>
            </a:r>
            <a:endParaRPr lang="en-US" sz="1720" dirty="0">
              <a:latin typeface="Times New Roman" panose="02020603050405020304" pitchFamily="18" charset="0"/>
              <a:cs typeface="Times New Roman" panose="02020603050405020304" pitchFamily="18" charset="0"/>
            </a:endParaRPr>
          </a:p>
        </p:txBody>
      </p:sp>
      <p:sp>
        <p:nvSpPr>
          <p:cNvPr id="14" name="Shape 12"/>
          <p:cNvSpPr/>
          <p:nvPr/>
        </p:nvSpPr>
        <p:spPr>
          <a:xfrm>
            <a:off x="4389120" y="1536192"/>
            <a:ext cx="3401568" cy="1837944"/>
          </a:xfrm>
          <a:prstGeom prst="roundRect">
            <a:avLst>
              <a:gd name="adj" fmla="val 6468"/>
            </a:avLst>
          </a:prstGeom>
          <a:solidFill>
            <a:srgbClr val="FFFFFF"/>
          </a:solidFill>
          <a:ln w="10795">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5" name="Shape 13"/>
          <p:cNvSpPr/>
          <p:nvPr/>
        </p:nvSpPr>
        <p:spPr>
          <a:xfrm>
            <a:off x="4389120" y="1536192"/>
            <a:ext cx="3401568" cy="86868"/>
          </a:xfrm>
          <a:prstGeom prst="rect">
            <a:avLst/>
          </a:prstGeom>
          <a:solidFill>
            <a:srgbClr val="147C80"/>
          </a:solidFill>
          <a:ln w="6350">
            <a:solidFill>
              <a:srgbClr val="147C80"/>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6" name="Shape 14"/>
          <p:cNvSpPr/>
          <p:nvPr/>
        </p:nvSpPr>
        <p:spPr>
          <a:xfrm>
            <a:off x="4581144" y="1792224"/>
            <a:ext cx="420624" cy="420624"/>
          </a:xfrm>
          <a:prstGeom prst="roundRect">
            <a:avLst>
              <a:gd name="adj" fmla="val 26087"/>
            </a:avLst>
          </a:prstGeom>
          <a:solidFill>
            <a:srgbClr val="147C80"/>
          </a:solidFill>
          <a:ln w="6350">
            <a:solidFill>
              <a:srgbClr val="147C80"/>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7" name="Text 15"/>
          <p:cNvSpPr/>
          <p:nvPr/>
        </p:nvSpPr>
        <p:spPr>
          <a:xfrm>
            <a:off x="4581144" y="1884578"/>
            <a:ext cx="420624" cy="192024"/>
          </a:xfrm>
          <a:prstGeom prst="rect">
            <a:avLst/>
          </a:prstGeom>
          <a:noFill/>
          <a:ln/>
        </p:spPr>
        <p:txBody>
          <a:bodyPr wrap="square" lIns="0" tIns="0" rIns="0" bIns="0" rtlCol="0" anchor="ctr">
            <a:normAutofit lnSpcReduction="10000"/>
          </a:bodyPr>
          <a:lstStyle/>
          <a:p>
            <a:pPr marL="0" indent="0" algn="ctr">
              <a:buNone/>
            </a:pPr>
            <a:r>
              <a:rPr lang="en-US" sz="134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340" dirty="0">
              <a:latin typeface="Times New Roman" panose="02020603050405020304" pitchFamily="18" charset="0"/>
              <a:cs typeface="Times New Roman" panose="02020603050405020304" pitchFamily="18" charset="0"/>
            </a:endParaRPr>
          </a:p>
        </p:txBody>
      </p:sp>
      <p:sp>
        <p:nvSpPr>
          <p:cNvPr id="18" name="Text 16"/>
          <p:cNvSpPr/>
          <p:nvPr/>
        </p:nvSpPr>
        <p:spPr>
          <a:xfrm>
            <a:off x="5120640" y="1837944"/>
            <a:ext cx="2404872" cy="320040"/>
          </a:xfrm>
          <a:prstGeom prst="rect">
            <a:avLst/>
          </a:prstGeom>
          <a:noFill/>
          <a:ln/>
        </p:spPr>
        <p:txBody>
          <a:bodyPr wrap="square" lIns="0" tIns="0" rIns="0" bIns="0" rtlCol="0" anchor="ctr">
            <a:normAutofit/>
          </a:bodyPr>
          <a:lstStyle/>
          <a:p>
            <a:pPr marL="0" indent="0">
              <a:buNone/>
            </a:pPr>
            <a:r>
              <a:rPr lang="en-US" sz="1920" b="1" dirty="0">
                <a:solidFill>
                  <a:srgbClr val="173B59"/>
                </a:solidFill>
                <a:latin typeface="Times New Roman" panose="02020603050405020304" pitchFamily="18" charset="0"/>
                <a:ea typeface="Arial" pitchFamily="34" charset="-122"/>
                <a:cs typeface="Times New Roman" panose="02020603050405020304" pitchFamily="18" charset="0"/>
              </a:rPr>
              <a:t>CÔNG VIỆC</a:t>
            </a:r>
            <a:endParaRPr lang="en-US" sz="1920" dirty="0">
              <a:latin typeface="Times New Roman" panose="02020603050405020304" pitchFamily="18" charset="0"/>
              <a:cs typeface="Times New Roman" panose="02020603050405020304" pitchFamily="18" charset="0"/>
            </a:endParaRPr>
          </a:p>
        </p:txBody>
      </p:sp>
      <p:sp>
        <p:nvSpPr>
          <p:cNvPr id="19" name="Shape 17"/>
          <p:cNvSpPr/>
          <p:nvPr/>
        </p:nvSpPr>
        <p:spPr>
          <a:xfrm>
            <a:off x="4590288" y="2350008"/>
            <a:ext cx="2990088" cy="0"/>
          </a:xfrm>
          <a:prstGeom prst="line">
            <a:avLst/>
          </a:prstGeom>
          <a:noFill/>
          <a:ln w="10160">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0" name="Text 18"/>
          <p:cNvSpPr/>
          <p:nvPr/>
        </p:nvSpPr>
        <p:spPr>
          <a:xfrm>
            <a:off x="4599432" y="2523744"/>
            <a:ext cx="2971800" cy="640080"/>
          </a:xfrm>
          <a:prstGeom prst="rect">
            <a:avLst/>
          </a:prstGeom>
          <a:noFill/>
          <a:ln/>
        </p:spPr>
        <p:txBody>
          <a:bodyPr wrap="square" lIns="0" tIns="0" rIns="0" bIns="0" rtlCol="0" anchor="t">
            <a:normAutofit/>
          </a:bodyPr>
          <a:lstStyle/>
          <a:p>
            <a:pPr marL="0" indent="0">
              <a:buNone/>
            </a:pP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Những phần việc cụ thể để thực hiện nhiệm vụ.</a:t>
            </a:r>
            <a:endParaRPr lang="en-US" sz="1720" dirty="0">
              <a:latin typeface="Times New Roman" panose="02020603050405020304" pitchFamily="18" charset="0"/>
              <a:cs typeface="Times New Roman" panose="02020603050405020304" pitchFamily="18" charset="0"/>
            </a:endParaRPr>
          </a:p>
        </p:txBody>
      </p:sp>
      <p:sp>
        <p:nvSpPr>
          <p:cNvPr id="21" name="Shape 19"/>
          <p:cNvSpPr/>
          <p:nvPr/>
        </p:nvSpPr>
        <p:spPr>
          <a:xfrm>
            <a:off x="8129016" y="1536192"/>
            <a:ext cx="3401568" cy="1837944"/>
          </a:xfrm>
          <a:prstGeom prst="roundRect">
            <a:avLst>
              <a:gd name="adj" fmla="val 6468"/>
            </a:avLst>
          </a:prstGeom>
          <a:solidFill>
            <a:srgbClr val="FFFFFF"/>
          </a:solidFill>
          <a:ln w="10795">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2" name="Shape 20"/>
          <p:cNvSpPr/>
          <p:nvPr/>
        </p:nvSpPr>
        <p:spPr>
          <a:xfrm>
            <a:off x="8129016" y="1536192"/>
            <a:ext cx="3401568" cy="86868"/>
          </a:xfrm>
          <a:prstGeom prst="rect">
            <a:avLst/>
          </a:prstGeom>
          <a:solidFill>
            <a:srgbClr val="26638C"/>
          </a:solidFill>
          <a:ln w="6350">
            <a:solidFill>
              <a:srgbClr val="26638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3" name="Shape 21"/>
          <p:cNvSpPr/>
          <p:nvPr/>
        </p:nvSpPr>
        <p:spPr>
          <a:xfrm>
            <a:off x="8321040" y="1792224"/>
            <a:ext cx="420624" cy="420624"/>
          </a:xfrm>
          <a:prstGeom prst="roundRect">
            <a:avLst>
              <a:gd name="adj" fmla="val 26087"/>
            </a:avLst>
          </a:prstGeom>
          <a:solidFill>
            <a:srgbClr val="26638C"/>
          </a:solidFill>
          <a:ln w="6350">
            <a:solidFill>
              <a:srgbClr val="26638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4" name="Text 22"/>
          <p:cNvSpPr/>
          <p:nvPr/>
        </p:nvSpPr>
        <p:spPr>
          <a:xfrm>
            <a:off x="8321040" y="1884578"/>
            <a:ext cx="420624" cy="192024"/>
          </a:xfrm>
          <a:prstGeom prst="rect">
            <a:avLst/>
          </a:prstGeom>
          <a:noFill/>
          <a:ln/>
        </p:spPr>
        <p:txBody>
          <a:bodyPr wrap="square" lIns="0" tIns="0" rIns="0" bIns="0" rtlCol="0" anchor="ctr">
            <a:normAutofit lnSpcReduction="10000"/>
          </a:bodyPr>
          <a:lstStyle/>
          <a:p>
            <a:pPr marL="0" indent="0" algn="ctr">
              <a:buNone/>
            </a:pPr>
            <a:r>
              <a:rPr lang="en-US" sz="134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340" dirty="0">
              <a:latin typeface="Times New Roman" panose="02020603050405020304" pitchFamily="18" charset="0"/>
              <a:cs typeface="Times New Roman" panose="02020603050405020304" pitchFamily="18" charset="0"/>
            </a:endParaRPr>
          </a:p>
        </p:txBody>
      </p:sp>
      <p:sp>
        <p:nvSpPr>
          <p:cNvPr id="25" name="Text 23"/>
          <p:cNvSpPr/>
          <p:nvPr/>
        </p:nvSpPr>
        <p:spPr>
          <a:xfrm>
            <a:off x="8860536" y="1837944"/>
            <a:ext cx="2404872" cy="320040"/>
          </a:xfrm>
          <a:prstGeom prst="rect">
            <a:avLst/>
          </a:prstGeom>
          <a:noFill/>
          <a:ln/>
        </p:spPr>
        <p:txBody>
          <a:bodyPr wrap="square" lIns="0" tIns="0" rIns="0" bIns="0" rtlCol="0" anchor="ctr">
            <a:normAutofit/>
          </a:bodyPr>
          <a:lstStyle/>
          <a:p>
            <a:pPr marL="0" indent="0">
              <a:buNone/>
            </a:pPr>
            <a:r>
              <a:rPr lang="en-US" sz="1920" b="1" dirty="0">
                <a:solidFill>
                  <a:srgbClr val="173B59"/>
                </a:solidFill>
                <a:latin typeface="Times New Roman" panose="02020603050405020304" pitchFamily="18" charset="0"/>
                <a:ea typeface="Arial" pitchFamily="34" charset="-122"/>
                <a:cs typeface="Times New Roman" panose="02020603050405020304" pitchFamily="18" charset="0"/>
              </a:rPr>
              <a:t>SẢN PHẨM</a:t>
            </a:r>
            <a:endParaRPr lang="en-US" sz="1920" dirty="0">
              <a:latin typeface="Times New Roman" panose="02020603050405020304" pitchFamily="18" charset="0"/>
              <a:cs typeface="Times New Roman" panose="02020603050405020304" pitchFamily="18" charset="0"/>
            </a:endParaRPr>
          </a:p>
        </p:txBody>
      </p:sp>
      <p:sp>
        <p:nvSpPr>
          <p:cNvPr id="26" name="Shape 24"/>
          <p:cNvSpPr/>
          <p:nvPr/>
        </p:nvSpPr>
        <p:spPr>
          <a:xfrm>
            <a:off x="8330184" y="2350008"/>
            <a:ext cx="2990088" cy="0"/>
          </a:xfrm>
          <a:prstGeom prst="line">
            <a:avLst/>
          </a:prstGeom>
          <a:noFill/>
          <a:ln w="10160">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7" name="Text 25"/>
          <p:cNvSpPr/>
          <p:nvPr/>
        </p:nvSpPr>
        <p:spPr>
          <a:xfrm>
            <a:off x="8339328" y="2523744"/>
            <a:ext cx="2971800" cy="640080"/>
          </a:xfrm>
          <a:prstGeom prst="rect">
            <a:avLst/>
          </a:prstGeom>
          <a:noFill/>
          <a:ln/>
        </p:spPr>
        <p:txBody>
          <a:bodyPr wrap="square" lIns="0" tIns="0" rIns="0" bIns="0" rtlCol="0" anchor="t">
            <a:normAutofit/>
          </a:bodyPr>
          <a:lstStyle/>
          <a:p>
            <a:pPr marL="0" indent="0">
              <a:buNone/>
            </a:pPr>
            <a:r>
              <a:rPr lang="en-US" sz="1720" dirty="0">
                <a:solidFill>
                  <a:srgbClr val="29455D"/>
                </a:solidFill>
                <a:latin typeface="Times New Roman" panose="02020603050405020304" pitchFamily="18" charset="0"/>
                <a:ea typeface="Arial" pitchFamily="34" charset="-122"/>
                <a:cs typeface="Times New Roman" panose="02020603050405020304" pitchFamily="18" charset="0"/>
              </a:rPr>
              <a:t>Kết quả đầu ra có thể kiểm tra, xác nhận.</a:t>
            </a:r>
            <a:endParaRPr lang="en-US" sz="1720" dirty="0">
              <a:latin typeface="Times New Roman" panose="02020603050405020304" pitchFamily="18" charset="0"/>
              <a:cs typeface="Times New Roman" panose="02020603050405020304" pitchFamily="18" charset="0"/>
            </a:endParaRPr>
          </a:p>
        </p:txBody>
      </p:sp>
      <p:sp>
        <p:nvSpPr>
          <p:cNvPr id="28" name="Shape 26"/>
          <p:cNvSpPr/>
          <p:nvPr/>
        </p:nvSpPr>
        <p:spPr>
          <a:xfrm>
            <a:off x="649224" y="3675888"/>
            <a:ext cx="10881360" cy="1161288"/>
          </a:xfrm>
          <a:prstGeom prst="roundRect">
            <a:avLst>
              <a:gd name="adj" fmla="val 10236"/>
            </a:avLst>
          </a:prstGeom>
          <a:solidFill>
            <a:srgbClr val="E8F4F3"/>
          </a:solidFill>
          <a:ln w="11430">
            <a:solidFill>
              <a:srgbClr val="B6D8D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9" name="Shape 27"/>
          <p:cNvSpPr/>
          <p:nvPr/>
        </p:nvSpPr>
        <p:spPr>
          <a:xfrm>
            <a:off x="859536" y="3886200"/>
            <a:ext cx="2084832" cy="713232"/>
          </a:xfrm>
          <a:prstGeom prst="roundRect">
            <a:avLst>
              <a:gd name="adj" fmla="val 14103"/>
            </a:avLst>
          </a:prstGeom>
          <a:solidFill>
            <a:srgbClr val="147C80"/>
          </a:solidFill>
          <a:ln w="6350">
            <a:solidFill>
              <a:srgbClr val="147C80"/>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0" name="Text 28"/>
          <p:cNvSpPr/>
          <p:nvPr/>
        </p:nvSpPr>
        <p:spPr>
          <a:xfrm>
            <a:off x="996696" y="4050792"/>
            <a:ext cx="1801368" cy="347472"/>
          </a:xfrm>
          <a:prstGeom prst="rect">
            <a:avLst/>
          </a:prstGeom>
          <a:noFill/>
          <a:ln/>
        </p:spPr>
        <p:txBody>
          <a:bodyPr wrap="square" lIns="0" tIns="0" rIns="0" bIns="0" rtlCol="0" anchor="ctr">
            <a:normAutofit fontScale="92500"/>
          </a:bodyPr>
          <a:lstStyle/>
          <a:p>
            <a:pPr marL="0" indent="0" algn="ctr">
              <a:buNone/>
            </a:pPr>
            <a:r>
              <a:rPr lang="en-US" sz="1770" b="1" dirty="0">
                <a:solidFill>
                  <a:srgbClr val="FFFFFF"/>
                </a:solidFill>
                <a:latin typeface="Times New Roman" panose="02020603050405020304" pitchFamily="18" charset="0"/>
                <a:ea typeface="Arial" pitchFamily="34" charset="-122"/>
                <a:cs typeface="Times New Roman" panose="02020603050405020304" pitchFamily="18" charset="0"/>
              </a:rPr>
              <a:t>VỊ TRÍ VIỆC LÀM</a:t>
            </a:r>
            <a:endParaRPr lang="en-US" sz="1770" dirty="0">
              <a:latin typeface="Times New Roman" panose="02020603050405020304" pitchFamily="18" charset="0"/>
              <a:cs typeface="Times New Roman" panose="02020603050405020304" pitchFamily="18" charset="0"/>
            </a:endParaRPr>
          </a:p>
        </p:txBody>
      </p:sp>
      <p:sp>
        <p:nvSpPr>
          <p:cNvPr id="31" name="Text 29"/>
          <p:cNvSpPr/>
          <p:nvPr/>
        </p:nvSpPr>
        <p:spPr>
          <a:xfrm>
            <a:off x="3227832" y="3922776"/>
            <a:ext cx="7918704" cy="658368"/>
          </a:xfrm>
          <a:prstGeom prst="rect">
            <a:avLst/>
          </a:prstGeom>
          <a:noFill/>
          <a:ln/>
        </p:spPr>
        <p:txBody>
          <a:bodyPr wrap="square" lIns="0" tIns="0" rIns="0" bIns="0" rtlCol="0" anchor="ctr">
            <a:normAutofit/>
          </a:bodyPr>
          <a:lstStyle/>
          <a:p>
            <a:pPr marL="0" indent="0">
              <a:buNone/>
            </a:pPr>
            <a:r>
              <a:rPr lang="en-US" sz="1850" dirty="0">
                <a:solidFill>
                  <a:srgbClr val="173B59"/>
                </a:solidFill>
                <a:latin typeface="Times New Roman" panose="02020603050405020304" pitchFamily="18" charset="0"/>
                <a:ea typeface="Arial" pitchFamily="34" charset="-122"/>
                <a:cs typeface="Times New Roman" panose="02020603050405020304" pitchFamily="18" charset="0"/>
              </a:rPr>
              <a:t>Nhóm công việc tương đối ổn định, gắn với sản phẩm, thẩm quyền, trách nhiệm và yêu cầu năng lực.</a:t>
            </a:r>
            <a:endParaRPr lang="en-US" sz="1850" dirty="0">
              <a:latin typeface="Times New Roman" panose="02020603050405020304" pitchFamily="18" charset="0"/>
              <a:cs typeface="Times New Roman" panose="02020603050405020304" pitchFamily="18" charset="0"/>
            </a:endParaRPr>
          </a:p>
        </p:txBody>
      </p:sp>
      <p:sp>
        <p:nvSpPr>
          <p:cNvPr id="32" name="Shape 30"/>
          <p:cNvSpPr/>
          <p:nvPr/>
        </p:nvSpPr>
        <p:spPr>
          <a:xfrm>
            <a:off x="649224" y="5120640"/>
            <a:ext cx="10881360" cy="896112"/>
          </a:xfrm>
          <a:prstGeom prst="roundRect">
            <a:avLst>
              <a:gd name="adj" fmla="val 13265"/>
            </a:avLst>
          </a:prstGeom>
          <a:solidFill>
            <a:srgbClr val="FFFFFF"/>
          </a:solidFill>
          <a:ln w="10160">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3" name="Shape 31"/>
          <p:cNvSpPr/>
          <p:nvPr/>
        </p:nvSpPr>
        <p:spPr>
          <a:xfrm>
            <a:off x="649224" y="5120640"/>
            <a:ext cx="2313432" cy="896112"/>
          </a:xfrm>
          <a:prstGeom prst="roundRect">
            <a:avLst>
              <a:gd name="adj" fmla="val 11224"/>
            </a:avLst>
          </a:prstGeom>
          <a:solidFill>
            <a:srgbClr val="173B59"/>
          </a:solidFill>
          <a:ln w="3810">
            <a:solidFill>
              <a:srgbClr val="173B5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4" name="Text 32"/>
          <p:cNvSpPr/>
          <p:nvPr/>
        </p:nvSpPr>
        <p:spPr>
          <a:xfrm>
            <a:off x="822960" y="5385816"/>
            <a:ext cx="1947672" cy="329184"/>
          </a:xfrm>
          <a:prstGeom prst="rect">
            <a:avLst/>
          </a:prstGeom>
          <a:noFill/>
          <a:ln/>
        </p:spPr>
        <p:txBody>
          <a:bodyPr wrap="square" lIns="0" tIns="0" rIns="0" bIns="0" rtlCol="0" anchor="ctr">
            <a:normAutofit/>
          </a:bodyPr>
          <a:lstStyle/>
          <a:p>
            <a:pPr marL="0" indent="0" algn="ctr">
              <a:buNone/>
            </a:pPr>
            <a:r>
              <a:rPr lang="en-US" sz="1820" b="1" dirty="0">
                <a:solidFill>
                  <a:srgbClr val="FFFFFF"/>
                </a:solidFill>
                <a:latin typeface="Times New Roman" panose="02020603050405020304" pitchFamily="18" charset="0"/>
                <a:ea typeface="Arial" pitchFamily="34" charset="-122"/>
                <a:cs typeface="Times New Roman" panose="02020603050405020304" pitchFamily="18" charset="0"/>
              </a:rPr>
              <a:t>VÍ DỤ CẤP XÃ</a:t>
            </a:r>
            <a:endParaRPr lang="en-US" sz="1820" dirty="0">
              <a:latin typeface="Times New Roman" panose="02020603050405020304" pitchFamily="18" charset="0"/>
              <a:cs typeface="Times New Roman" panose="02020603050405020304" pitchFamily="18" charset="0"/>
            </a:endParaRPr>
          </a:p>
        </p:txBody>
      </p:sp>
      <p:sp>
        <p:nvSpPr>
          <p:cNvPr id="35" name="Text 33"/>
          <p:cNvSpPr/>
          <p:nvPr/>
        </p:nvSpPr>
        <p:spPr>
          <a:xfrm>
            <a:off x="3191256" y="5276088"/>
            <a:ext cx="3758184" cy="420624"/>
          </a:xfrm>
          <a:prstGeom prst="rect">
            <a:avLst/>
          </a:prstGeom>
          <a:noFill/>
          <a:ln/>
        </p:spPr>
        <p:txBody>
          <a:bodyPr wrap="square" lIns="0" tIns="0" rIns="0" bIns="0" rtlCol="0" anchor="ctr">
            <a:normAutofit/>
          </a:bodyPr>
          <a:lstStyle/>
          <a:p>
            <a:pPr marL="0" indent="0">
              <a:buNone/>
            </a:pPr>
            <a:r>
              <a:rPr lang="en-US" sz="2280" b="1" dirty="0">
                <a:solidFill>
                  <a:srgbClr val="26638C"/>
                </a:solidFill>
                <a:latin typeface="Times New Roman" panose="02020603050405020304" pitchFamily="18" charset="0"/>
                <a:ea typeface="Arial" pitchFamily="34" charset="-122"/>
                <a:cs typeface="Times New Roman" panose="02020603050405020304" pitchFamily="18" charset="0"/>
              </a:rPr>
              <a:t>6.000 hồ sơ hành chính</a:t>
            </a:r>
            <a:endParaRPr lang="en-US" sz="2280" dirty="0">
              <a:latin typeface="Times New Roman" panose="02020603050405020304" pitchFamily="18" charset="0"/>
              <a:cs typeface="Times New Roman" panose="02020603050405020304" pitchFamily="18" charset="0"/>
            </a:endParaRPr>
          </a:p>
        </p:txBody>
      </p:sp>
      <p:sp>
        <p:nvSpPr>
          <p:cNvPr id="36" name="Text 34"/>
          <p:cNvSpPr/>
          <p:nvPr/>
        </p:nvSpPr>
        <p:spPr>
          <a:xfrm>
            <a:off x="6995160" y="5294376"/>
            <a:ext cx="2295144" cy="374904"/>
          </a:xfrm>
          <a:prstGeom prst="rect">
            <a:avLst/>
          </a:prstGeom>
          <a:noFill/>
          <a:ln/>
        </p:spPr>
        <p:txBody>
          <a:bodyPr wrap="square" lIns="0" tIns="0" rIns="0" bIns="0" rtlCol="0" anchor="ctr">
            <a:normAutofit/>
          </a:bodyPr>
          <a:lstStyle/>
          <a:p>
            <a:pPr marL="0" indent="0">
              <a:buNone/>
            </a:pPr>
            <a:r>
              <a:rPr lang="en-US" sz="1600" b="1" dirty="0">
                <a:solidFill>
                  <a:srgbClr val="147C80"/>
                </a:solidFill>
                <a:latin typeface="Times New Roman" panose="02020603050405020304" pitchFamily="18" charset="0"/>
                <a:ea typeface="Arial" pitchFamily="34" charset="-122"/>
                <a:cs typeface="Times New Roman" panose="02020603050405020304" pitchFamily="18" charset="0"/>
              </a:rPr>
              <a:t>là khối lượng sản phẩm</a:t>
            </a:r>
            <a:endParaRPr lang="en-US" sz="1600" dirty="0">
              <a:latin typeface="Times New Roman" panose="02020603050405020304" pitchFamily="18" charset="0"/>
              <a:cs typeface="Times New Roman" panose="02020603050405020304" pitchFamily="18" charset="0"/>
            </a:endParaRPr>
          </a:p>
        </p:txBody>
      </p:sp>
      <p:sp>
        <p:nvSpPr>
          <p:cNvPr id="37" name="Text 35"/>
          <p:cNvSpPr/>
          <p:nvPr/>
        </p:nvSpPr>
        <p:spPr>
          <a:xfrm>
            <a:off x="9354312" y="5239512"/>
            <a:ext cx="1965960" cy="502920"/>
          </a:xfrm>
          <a:prstGeom prst="rect">
            <a:avLst/>
          </a:prstGeom>
          <a:noFill/>
          <a:ln/>
        </p:spPr>
        <p:txBody>
          <a:bodyPr wrap="square" lIns="0" tIns="0" rIns="0" bIns="0" rtlCol="0" anchor="ctr">
            <a:normAutofit/>
          </a:bodyPr>
          <a:lstStyle/>
          <a:p>
            <a:pPr marL="0" indent="0" algn="ctr">
              <a:buNone/>
            </a:pPr>
            <a:r>
              <a:rPr lang="en-US" sz="1510" b="1" dirty="0">
                <a:solidFill>
                  <a:srgbClr val="AE4141"/>
                </a:solidFill>
                <a:latin typeface="Times New Roman" panose="02020603050405020304" pitchFamily="18" charset="0"/>
                <a:ea typeface="Arial" pitchFamily="34" charset="-122"/>
                <a:cs typeface="Times New Roman" panose="02020603050405020304" pitchFamily="18" charset="0"/>
              </a:rPr>
              <a:t>không phải 6.000 nhiệm vụ</a:t>
            </a:r>
            <a:endParaRPr lang="en-US" sz="1510" dirty="0">
              <a:latin typeface="Times New Roman" panose="02020603050405020304" pitchFamily="18" charset="0"/>
              <a:cs typeface="Times New Roman" panose="02020603050405020304" pitchFamily="18" charset="0"/>
            </a:endParaRPr>
          </a:p>
        </p:txBody>
      </p:sp>
      <p:sp>
        <p:nvSpPr>
          <p:cNvPr id="38" name="Text 36"/>
          <p:cNvSpPr/>
          <p:nvPr/>
        </p:nvSpPr>
        <p:spPr>
          <a:xfrm>
            <a:off x="667512" y="6181344"/>
            <a:ext cx="10835640" cy="301752"/>
          </a:xfrm>
          <a:prstGeom prst="rect">
            <a:avLst/>
          </a:prstGeom>
          <a:noFill/>
          <a:ln/>
        </p:spPr>
        <p:txBody>
          <a:bodyPr wrap="square" lIns="0" tIns="0" rIns="0" bIns="0" rtlCol="0" anchor="ctr">
            <a:normAutofit/>
          </a:bodyPr>
          <a:lstStyle/>
          <a:p>
            <a:pPr marL="0" indent="0">
              <a:buNone/>
            </a:pPr>
            <a:r>
              <a:rPr lang="en-US" sz="1280" i="1" dirty="0">
                <a:solidFill>
                  <a:srgbClr val="5D7285"/>
                </a:solidFill>
                <a:latin typeface="Times New Roman" panose="02020603050405020304" pitchFamily="18" charset="0"/>
                <a:ea typeface="Arial" pitchFamily="34" charset="-122"/>
                <a:cs typeface="Times New Roman" panose="02020603050405020304" pitchFamily="18" charset="0"/>
              </a:rPr>
              <a:t>Lưu ý: Số liệu trong ví dụ chỉ là giả định để minh họa phương pháp, không phải định mức áp dụng chung.</a:t>
            </a:r>
            <a:endParaRPr lang="en-US" sz="1280" dirty="0">
              <a:latin typeface="Times New Roman" panose="02020603050405020304" pitchFamily="18" charset="0"/>
              <a:cs typeface="Times New Roman" panose="02020603050405020304" pitchFamily="18" charset="0"/>
            </a:endParaRPr>
          </a:p>
        </p:txBody>
      </p:sp>
      <p:sp>
        <p:nvSpPr>
          <p:cNvPr id="39" name="Shape 37"/>
          <p:cNvSpPr/>
          <p:nvPr/>
        </p:nvSpPr>
        <p:spPr>
          <a:xfrm>
            <a:off x="640080" y="6556248"/>
            <a:ext cx="10908792" cy="0"/>
          </a:xfrm>
          <a:prstGeom prst="line">
            <a:avLst/>
          </a:prstGeom>
          <a:noFill/>
          <a:ln w="10795">
            <a:solidFill>
              <a:srgbClr val="D8E3E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40" name="Text 38"/>
          <p:cNvSpPr/>
          <p:nvPr/>
        </p:nvSpPr>
        <p:spPr>
          <a:xfrm>
            <a:off x="676656" y="6629400"/>
            <a:ext cx="9966960" cy="137160"/>
          </a:xfrm>
          <a:prstGeom prst="rect">
            <a:avLst/>
          </a:prstGeom>
          <a:noFill/>
          <a:ln/>
        </p:spPr>
        <p:txBody>
          <a:bodyPr wrap="square" lIns="0" tIns="0" rIns="0" bIns="0" rtlCol="0" anchor="ctr">
            <a:normAutofit lnSpcReduction="10000"/>
          </a:bodyPr>
          <a:lstStyle/>
          <a:p>
            <a:pPr marL="0" indent="0">
              <a:buNone/>
            </a:pPr>
            <a:r>
              <a:rPr lang="en-US" sz="950" dirty="0">
                <a:solidFill>
                  <a:srgbClr val="5D7285"/>
                </a:solidFill>
                <a:latin typeface="Times New Roman" panose="02020603050405020304" pitchFamily="18" charset="0"/>
                <a:ea typeface="Arial" pitchFamily="34" charset="-122"/>
                <a:cs typeface="Times New Roman" panose="02020603050405020304" pitchFamily="18" charset="0"/>
              </a:rPr>
              <a:t>TẬP HUẤN HƯỚNG DẪN SỐ 07-HD/BTCTW  •  22/10/2026</a:t>
            </a:r>
            <a:endParaRPr lang="en-US" sz="95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 • GIỚI THIỆU KHÁI QUÁT</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08 bước – 09 biểu, chia thành 04 nhóm</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04</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49224" y="1481328"/>
            <a:ext cx="5212080" cy="1399032"/>
          </a:xfrm>
          <a:prstGeom prst="roundRect">
            <a:avLst>
              <a:gd name="adj" fmla="val 719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Shape 9"/>
          <p:cNvSpPr/>
          <p:nvPr/>
        </p:nvSpPr>
        <p:spPr>
          <a:xfrm>
            <a:off x="804672" y="1645920"/>
            <a:ext cx="4754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859536" y="1664208"/>
            <a:ext cx="3657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A</a:t>
            </a:r>
            <a:endParaRPr lang="en-US" sz="1600" dirty="0">
              <a:latin typeface="Times New Roman" panose="02020603050405020304" pitchFamily="18" charset="0"/>
              <a:cs typeface="Times New Roman" panose="02020603050405020304" pitchFamily="18" charset="0"/>
            </a:endParaRPr>
          </a:p>
        </p:txBody>
      </p:sp>
      <p:sp>
        <p:nvSpPr>
          <p:cNvPr id="13" name="Text 11"/>
          <p:cNvSpPr/>
          <p:nvPr/>
        </p:nvSpPr>
        <p:spPr>
          <a:xfrm>
            <a:off x="1399032" y="1627632"/>
            <a:ext cx="429768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A1 + A2</a:t>
            </a:r>
            <a:endParaRPr lang="en-US" sz="2400" dirty="0">
              <a:latin typeface="Times New Roman" panose="02020603050405020304" pitchFamily="18" charset="0"/>
              <a:cs typeface="Times New Roman" panose="02020603050405020304" pitchFamily="18" charset="0"/>
            </a:endParaRPr>
          </a:p>
        </p:txBody>
      </p:sp>
      <p:sp>
        <p:nvSpPr>
          <p:cNvPr id="14" name="Text 12"/>
          <p:cNvSpPr/>
          <p:nvPr/>
        </p:nvSpPr>
        <p:spPr>
          <a:xfrm>
            <a:off x="877824" y="2121408"/>
            <a:ext cx="4773168" cy="630936"/>
          </a:xfrm>
          <a:prstGeom prst="rect">
            <a:avLst/>
          </a:prstGeom>
          <a:noFill/>
          <a:ln/>
        </p:spPr>
        <p:txBody>
          <a:bodyPr wrap="square" lIns="0" tIns="0" rIns="0" bIns="0" rtlCol="0" anchor="t">
            <a:normAutofit/>
          </a:bodyPr>
          <a:lstStyle/>
          <a:p>
            <a:pPr marL="0" indent="0" algn="l">
              <a:buNone/>
            </a:pP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Xác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định</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nhiệm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vụ</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cụ</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thể</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hóa</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công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việc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và</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sản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phẩm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đầu</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ra</a:t>
            </a:r>
            <a:endParaRPr lang="en-US" sz="2000" dirty="0">
              <a:latin typeface="Times New Roman" panose="02020603050405020304" pitchFamily="18" charset="0"/>
              <a:cs typeface="Times New Roman" panose="02020603050405020304" pitchFamily="18" charset="0"/>
            </a:endParaRPr>
          </a:p>
        </p:txBody>
      </p:sp>
      <p:sp>
        <p:nvSpPr>
          <p:cNvPr id="15" name="Shape 13"/>
          <p:cNvSpPr/>
          <p:nvPr/>
        </p:nvSpPr>
        <p:spPr>
          <a:xfrm>
            <a:off x="6080760" y="1481328"/>
            <a:ext cx="5212080" cy="1399032"/>
          </a:xfrm>
          <a:prstGeom prst="roundRect">
            <a:avLst>
              <a:gd name="adj" fmla="val 719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Shape 14"/>
          <p:cNvSpPr/>
          <p:nvPr/>
        </p:nvSpPr>
        <p:spPr>
          <a:xfrm>
            <a:off x="6236208" y="1645920"/>
            <a:ext cx="475488" cy="310896"/>
          </a:xfrm>
          <a:prstGeom prst="roundRect">
            <a:avLst>
              <a:gd name="adj" fmla="val 38235"/>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6291072" y="1664208"/>
            <a:ext cx="3657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B</a:t>
            </a:r>
            <a:endParaRPr lang="en-US" sz="1600" dirty="0">
              <a:latin typeface="Times New Roman" panose="02020603050405020304" pitchFamily="18" charset="0"/>
              <a:cs typeface="Times New Roman" panose="02020603050405020304" pitchFamily="18" charset="0"/>
            </a:endParaRPr>
          </a:p>
        </p:txBody>
      </p:sp>
      <p:sp>
        <p:nvSpPr>
          <p:cNvPr id="18" name="Text 16"/>
          <p:cNvSpPr/>
          <p:nvPr/>
        </p:nvSpPr>
        <p:spPr>
          <a:xfrm>
            <a:off x="6830568" y="1627632"/>
            <a:ext cx="429768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B1 + B2</a:t>
            </a:r>
            <a:endParaRPr lang="en-US" sz="2400" dirty="0">
              <a:latin typeface="Times New Roman" panose="02020603050405020304" pitchFamily="18" charset="0"/>
              <a:cs typeface="Times New Roman" panose="02020603050405020304" pitchFamily="18" charset="0"/>
            </a:endParaRPr>
          </a:p>
        </p:txBody>
      </p:sp>
      <p:sp>
        <p:nvSpPr>
          <p:cNvPr id="19" name="Text 17"/>
          <p:cNvSpPr/>
          <p:nvPr/>
        </p:nvSpPr>
        <p:spPr>
          <a:xfrm>
            <a:off x="6309360" y="2121408"/>
            <a:ext cx="4773168" cy="630936"/>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Khối lượng, thời gian; tác động tăng,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giảm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có</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căn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cứ</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kiểm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chứng</a:t>
            </a:r>
            <a:endParaRPr lang="en-US" sz="2000" dirty="0">
              <a:latin typeface="Times New Roman" panose="02020603050405020304" pitchFamily="18" charset="0"/>
              <a:cs typeface="Times New Roman" panose="02020603050405020304" pitchFamily="18" charset="0"/>
            </a:endParaRPr>
          </a:p>
        </p:txBody>
      </p:sp>
      <p:sp>
        <p:nvSpPr>
          <p:cNvPr id="20" name="Shape 18"/>
          <p:cNvSpPr/>
          <p:nvPr/>
        </p:nvSpPr>
        <p:spPr>
          <a:xfrm>
            <a:off x="649224" y="3163824"/>
            <a:ext cx="5212080" cy="1399032"/>
          </a:xfrm>
          <a:prstGeom prst="roundRect">
            <a:avLst>
              <a:gd name="adj" fmla="val 719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Shape 19"/>
          <p:cNvSpPr/>
          <p:nvPr/>
        </p:nvSpPr>
        <p:spPr>
          <a:xfrm>
            <a:off x="804672" y="3328416"/>
            <a:ext cx="475488" cy="310896"/>
          </a:xfrm>
          <a:prstGeom prst="roundRect">
            <a:avLst>
              <a:gd name="adj" fmla="val 38235"/>
            </a:avLst>
          </a:prstGeom>
          <a:solidFill>
            <a:srgbClr val="397FAB"/>
          </a:solidFill>
          <a:ln w="1270">
            <a:solidFill>
              <a:srgbClr val="397FA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2" name="Text 20"/>
          <p:cNvSpPr/>
          <p:nvPr/>
        </p:nvSpPr>
        <p:spPr>
          <a:xfrm>
            <a:off x="859536" y="3346704"/>
            <a:ext cx="3657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C</a:t>
            </a:r>
            <a:endParaRPr lang="en-US" sz="1600" dirty="0">
              <a:latin typeface="Times New Roman" panose="02020603050405020304" pitchFamily="18" charset="0"/>
              <a:cs typeface="Times New Roman" panose="02020603050405020304" pitchFamily="18" charset="0"/>
            </a:endParaRPr>
          </a:p>
        </p:txBody>
      </p:sp>
      <p:sp>
        <p:nvSpPr>
          <p:cNvPr id="23" name="Text 21"/>
          <p:cNvSpPr/>
          <p:nvPr/>
        </p:nvSpPr>
        <p:spPr>
          <a:xfrm>
            <a:off x="1399032" y="3310128"/>
            <a:ext cx="429768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C1 + C2 + C3</a:t>
            </a:r>
            <a:endParaRPr lang="en-US" sz="2400" dirty="0">
              <a:latin typeface="Times New Roman" panose="02020603050405020304" pitchFamily="18" charset="0"/>
              <a:cs typeface="Times New Roman" panose="02020603050405020304" pitchFamily="18" charset="0"/>
            </a:endParaRPr>
          </a:p>
        </p:txBody>
      </p:sp>
      <p:sp>
        <p:nvSpPr>
          <p:cNvPr id="24" name="Text 22"/>
          <p:cNvSpPr/>
          <p:nvPr/>
        </p:nvSpPr>
        <p:spPr>
          <a:xfrm>
            <a:off x="877824" y="3803904"/>
            <a:ext cx="4773168" cy="630936"/>
          </a:xfrm>
          <a:prstGeom prst="rect">
            <a:avLst/>
          </a:prstGeom>
          <a:noFill/>
          <a:ln/>
        </p:spPr>
        <p:txBody>
          <a:bodyPr wrap="square" lIns="0" tIns="0" rIns="0" bIns="0" rtlCol="0" anchor="t">
            <a:normAutofit/>
          </a:bodyPr>
          <a:lstStyle/>
          <a:p>
            <a:pPr marL="0" indent="0" algn="l">
              <a:buNone/>
            </a:pP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Vị</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trí</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việc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làm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mô tả năng lực, nhu cầu nhân lực</a:t>
            </a:r>
            <a:endParaRPr lang="en-US" sz="2000" dirty="0">
              <a:latin typeface="Times New Roman" panose="02020603050405020304" pitchFamily="18" charset="0"/>
              <a:cs typeface="Times New Roman" panose="02020603050405020304" pitchFamily="18" charset="0"/>
            </a:endParaRPr>
          </a:p>
        </p:txBody>
      </p:sp>
      <p:sp>
        <p:nvSpPr>
          <p:cNvPr id="25" name="Shape 23"/>
          <p:cNvSpPr/>
          <p:nvPr/>
        </p:nvSpPr>
        <p:spPr>
          <a:xfrm>
            <a:off x="6080760" y="3163824"/>
            <a:ext cx="5212080" cy="1399032"/>
          </a:xfrm>
          <a:prstGeom prst="roundRect">
            <a:avLst>
              <a:gd name="adj" fmla="val 719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6" name="Shape 24"/>
          <p:cNvSpPr/>
          <p:nvPr/>
        </p:nvSpPr>
        <p:spPr>
          <a:xfrm>
            <a:off x="6236208" y="3328416"/>
            <a:ext cx="475488" cy="310896"/>
          </a:xfrm>
          <a:prstGeom prst="roundRect">
            <a:avLst>
              <a:gd name="adj" fmla="val 38235"/>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6291072" y="3346704"/>
            <a:ext cx="3657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D</a:t>
            </a:r>
            <a:endParaRPr lang="en-US" sz="1600" dirty="0">
              <a:latin typeface="Times New Roman" panose="02020603050405020304" pitchFamily="18" charset="0"/>
              <a:cs typeface="Times New Roman" panose="02020603050405020304" pitchFamily="18" charset="0"/>
            </a:endParaRPr>
          </a:p>
        </p:txBody>
      </p:sp>
      <p:sp>
        <p:nvSpPr>
          <p:cNvPr id="28" name="Text 26"/>
          <p:cNvSpPr/>
          <p:nvPr/>
        </p:nvSpPr>
        <p:spPr>
          <a:xfrm>
            <a:off x="6830568" y="3310128"/>
            <a:ext cx="429768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D1 + D2</a:t>
            </a:r>
            <a:endParaRPr lang="en-US" sz="2400" dirty="0">
              <a:latin typeface="Times New Roman" panose="02020603050405020304" pitchFamily="18" charset="0"/>
              <a:cs typeface="Times New Roman" panose="02020603050405020304" pitchFamily="18" charset="0"/>
            </a:endParaRPr>
          </a:p>
        </p:txBody>
      </p:sp>
      <p:sp>
        <p:nvSpPr>
          <p:cNvPr id="29" name="Text 27"/>
          <p:cNvSpPr/>
          <p:nvPr/>
        </p:nvSpPr>
        <p:spPr>
          <a:xfrm>
            <a:off x="6309360" y="3803904"/>
            <a:ext cx="4773168" cy="630936"/>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Đội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ngũ</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cán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bộ</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hiện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có; phương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án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giao</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biên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chế</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giai</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đoạn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2027-2031</a:t>
            </a:r>
            <a:endParaRPr lang="en-US" sz="2000" dirty="0">
              <a:latin typeface="Times New Roman" panose="02020603050405020304" pitchFamily="18" charset="0"/>
              <a:cs typeface="Times New Roman" panose="02020603050405020304" pitchFamily="18" charset="0"/>
            </a:endParaRPr>
          </a:p>
        </p:txBody>
      </p:sp>
      <p:sp>
        <p:nvSpPr>
          <p:cNvPr id="30" name="Shape 28"/>
          <p:cNvSpPr/>
          <p:nvPr/>
        </p:nvSpPr>
        <p:spPr>
          <a:xfrm>
            <a:off x="594360" y="5166360"/>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768096" y="5248656"/>
            <a:ext cx="10698480" cy="274320"/>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Các biểu liên kết với nhau, không phải 09 báo cáo độc lập. B2 có 02 trang tính.</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 • CHUẨN BỊ DỮ LIỆU</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Trước khi mở biểu: chuẩn bị 04 nhóm đầu vào</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05</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40080" y="1481328"/>
            <a:ext cx="5349240" cy="1536192"/>
          </a:xfrm>
          <a:prstGeom prst="roundRect">
            <a:avLst>
              <a:gd name="adj" fmla="val 6548"/>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Shape 9"/>
          <p:cNvSpPr/>
          <p:nvPr/>
        </p:nvSpPr>
        <p:spPr>
          <a:xfrm>
            <a:off x="795528" y="1645920"/>
            <a:ext cx="4754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850392" y="1664208"/>
            <a:ext cx="365760" cy="265176"/>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600" dirty="0">
              <a:latin typeface="Times New Roman" panose="02020603050405020304" pitchFamily="18" charset="0"/>
              <a:cs typeface="Times New Roman" panose="02020603050405020304" pitchFamily="18" charset="0"/>
            </a:endParaRPr>
          </a:p>
        </p:txBody>
      </p:sp>
      <p:sp>
        <p:nvSpPr>
          <p:cNvPr id="13" name="Text 11"/>
          <p:cNvSpPr/>
          <p:nvPr/>
        </p:nvSpPr>
        <p:spPr>
          <a:xfrm>
            <a:off x="1389888" y="1627632"/>
            <a:ext cx="443484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VĂN BẢN</a:t>
            </a:r>
            <a:endParaRPr lang="en-US" sz="2400" dirty="0">
              <a:latin typeface="Times New Roman" panose="02020603050405020304" pitchFamily="18" charset="0"/>
              <a:cs typeface="Times New Roman" panose="02020603050405020304" pitchFamily="18" charset="0"/>
            </a:endParaRPr>
          </a:p>
        </p:txBody>
      </p:sp>
      <p:sp>
        <p:nvSpPr>
          <p:cNvPr id="14" name="Text 12"/>
          <p:cNvSpPr/>
          <p:nvPr/>
        </p:nvSpPr>
        <p:spPr>
          <a:xfrm>
            <a:off x="868680" y="2121408"/>
            <a:ext cx="4910328" cy="768096"/>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Chức năng, nhiệm vụ, thẩm quyền; phân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cấp</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phân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quyền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chuyển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giao</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nhiệm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vụ</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15" name="Shape 13"/>
          <p:cNvSpPr/>
          <p:nvPr/>
        </p:nvSpPr>
        <p:spPr>
          <a:xfrm>
            <a:off x="6254496" y="1481328"/>
            <a:ext cx="5349240" cy="1536192"/>
          </a:xfrm>
          <a:prstGeom prst="roundRect">
            <a:avLst>
              <a:gd name="adj" fmla="val 6548"/>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Shape 14"/>
          <p:cNvSpPr/>
          <p:nvPr/>
        </p:nvSpPr>
        <p:spPr>
          <a:xfrm>
            <a:off x="6409944" y="1645920"/>
            <a:ext cx="475488" cy="310896"/>
          </a:xfrm>
          <a:prstGeom prst="roundRect">
            <a:avLst>
              <a:gd name="adj" fmla="val 38235"/>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6464808" y="1664208"/>
            <a:ext cx="365760" cy="265176"/>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600" dirty="0">
              <a:latin typeface="Times New Roman" panose="02020603050405020304" pitchFamily="18" charset="0"/>
              <a:cs typeface="Times New Roman" panose="02020603050405020304" pitchFamily="18" charset="0"/>
            </a:endParaRPr>
          </a:p>
        </p:txBody>
      </p:sp>
      <p:sp>
        <p:nvSpPr>
          <p:cNvPr id="18" name="Text 16"/>
          <p:cNvSpPr/>
          <p:nvPr/>
        </p:nvSpPr>
        <p:spPr>
          <a:xfrm>
            <a:off x="7004304" y="1627632"/>
            <a:ext cx="443484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DANH MỤC</a:t>
            </a:r>
            <a:endParaRPr lang="en-US" sz="2400" dirty="0">
              <a:latin typeface="Times New Roman" panose="02020603050405020304" pitchFamily="18" charset="0"/>
              <a:cs typeface="Times New Roman" panose="02020603050405020304" pitchFamily="18" charset="0"/>
            </a:endParaRPr>
          </a:p>
        </p:txBody>
      </p:sp>
      <p:sp>
        <p:nvSpPr>
          <p:cNvPr id="19" name="Text 17"/>
          <p:cNvSpPr/>
          <p:nvPr/>
        </p:nvSpPr>
        <p:spPr>
          <a:xfrm>
            <a:off x="6483096" y="2121408"/>
            <a:ext cx="4910328" cy="768096"/>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Nhiệm vụ; vị trí việc làm; bản mô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tả</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công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việc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và</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khung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năng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lực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đã</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được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phê</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duyệt</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20" name="Shape 18"/>
          <p:cNvSpPr/>
          <p:nvPr/>
        </p:nvSpPr>
        <p:spPr>
          <a:xfrm>
            <a:off x="640080" y="3227832"/>
            <a:ext cx="5349240" cy="1536192"/>
          </a:xfrm>
          <a:prstGeom prst="roundRect">
            <a:avLst>
              <a:gd name="adj" fmla="val 6548"/>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Shape 19"/>
          <p:cNvSpPr/>
          <p:nvPr/>
        </p:nvSpPr>
        <p:spPr>
          <a:xfrm>
            <a:off x="795528" y="3392424"/>
            <a:ext cx="475488" cy="310896"/>
          </a:xfrm>
          <a:prstGeom prst="roundRect">
            <a:avLst>
              <a:gd name="adj" fmla="val 38235"/>
            </a:avLst>
          </a:prstGeom>
          <a:solidFill>
            <a:srgbClr val="397FAB"/>
          </a:solidFill>
          <a:ln w="1270">
            <a:solidFill>
              <a:srgbClr val="397FA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2" name="Text 20"/>
          <p:cNvSpPr/>
          <p:nvPr/>
        </p:nvSpPr>
        <p:spPr>
          <a:xfrm>
            <a:off x="850392" y="3410712"/>
            <a:ext cx="365760" cy="265176"/>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600" dirty="0">
              <a:latin typeface="Times New Roman" panose="02020603050405020304" pitchFamily="18" charset="0"/>
              <a:cs typeface="Times New Roman" panose="02020603050405020304" pitchFamily="18" charset="0"/>
            </a:endParaRPr>
          </a:p>
        </p:txBody>
      </p:sp>
      <p:sp>
        <p:nvSpPr>
          <p:cNvPr id="23" name="Text 21"/>
          <p:cNvSpPr/>
          <p:nvPr/>
        </p:nvSpPr>
        <p:spPr>
          <a:xfrm>
            <a:off x="1389888" y="3374136"/>
            <a:ext cx="443484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KẾT QUẢ CÔNG VIỆC</a:t>
            </a:r>
            <a:endParaRPr lang="en-US" sz="2400" dirty="0">
              <a:latin typeface="Times New Roman" panose="02020603050405020304" pitchFamily="18" charset="0"/>
              <a:cs typeface="Times New Roman" panose="02020603050405020304" pitchFamily="18" charset="0"/>
            </a:endParaRPr>
          </a:p>
        </p:txBody>
      </p:sp>
      <p:sp>
        <p:nvSpPr>
          <p:cNvPr id="24" name="Text 22"/>
          <p:cNvSpPr/>
          <p:nvPr/>
        </p:nvSpPr>
        <p:spPr>
          <a:xfrm>
            <a:off x="868680" y="3867912"/>
            <a:ext cx="4910328" cy="768096"/>
          </a:xfrm>
          <a:prstGeom prst="rect">
            <a:avLst/>
          </a:prstGeom>
          <a:noFill/>
          <a:ln/>
        </p:spPr>
        <p:txBody>
          <a:bodyPr wrap="square" lIns="0" tIns="0" rIns="0" bIns="0" rtlCol="0" anchor="t">
            <a:normAutofit fontScale="92500" lnSpcReduction="20000"/>
          </a:bodyPr>
          <a:lstStyle/>
          <a:p>
            <a:pPr marL="0" indent="0" algn="just">
              <a:buNone/>
            </a:pP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Số</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liệu</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về</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sản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phẩm,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khối</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lượng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chất</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lượng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thời</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gian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thực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hiện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công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việc</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và</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tài</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liệu</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làm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căn</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cứ</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kiểm</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23394B"/>
                </a:solidFill>
                <a:latin typeface="Times New Roman" panose="02020603050405020304" pitchFamily="18" charset="0"/>
                <a:ea typeface="Arial" pitchFamily="34" charset="-122"/>
                <a:cs typeface="Times New Roman" panose="02020603050405020304" pitchFamily="18" charset="0"/>
              </a:rPr>
              <a:t>chứng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25" name="Shape 23"/>
          <p:cNvSpPr/>
          <p:nvPr/>
        </p:nvSpPr>
        <p:spPr>
          <a:xfrm>
            <a:off x="6254496" y="3227832"/>
            <a:ext cx="5349240" cy="1536192"/>
          </a:xfrm>
          <a:prstGeom prst="roundRect">
            <a:avLst>
              <a:gd name="adj" fmla="val 6548"/>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6" name="Shape 24"/>
          <p:cNvSpPr/>
          <p:nvPr/>
        </p:nvSpPr>
        <p:spPr>
          <a:xfrm>
            <a:off x="6409944" y="3392424"/>
            <a:ext cx="475488" cy="310896"/>
          </a:xfrm>
          <a:prstGeom prst="roundRect">
            <a:avLst>
              <a:gd name="adj" fmla="val 38235"/>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6464808" y="3410712"/>
            <a:ext cx="365760" cy="265176"/>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600" dirty="0">
              <a:latin typeface="Times New Roman" panose="02020603050405020304" pitchFamily="18" charset="0"/>
              <a:cs typeface="Times New Roman" panose="02020603050405020304" pitchFamily="18" charset="0"/>
            </a:endParaRPr>
          </a:p>
        </p:txBody>
      </p:sp>
      <p:sp>
        <p:nvSpPr>
          <p:cNvPr id="28" name="Text 26"/>
          <p:cNvSpPr/>
          <p:nvPr/>
        </p:nvSpPr>
        <p:spPr>
          <a:xfrm>
            <a:off x="7004304" y="3374136"/>
            <a:ext cx="443484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NHÂN LỰC</a:t>
            </a:r>
            <a:endParaRPr lang="en-US" sz="2400" dirty="0">
              <a:latin typeface="Times New Roman" panose="02020603050405020304" pitchFamily="18" charset="0"/>
              <a:cs typeface="Times New Roman" panose="02020603050405020304" pitchFamily="18" charset="0"/>
            </a:endParaRPr>
          </a:p>
        </p:txBody>
      </p:sp>
      <p:sp>
        <p:nvSpPr>
          <p:cNvPr id="29" name="Text 27"/>
          <p:cNvSpPr/>
          <p:nvPr/>
        </p:nvSpPr>
        <p:spPr>
          <a:xfrm>
            <a:off x="6483096" y="3867912"/>
            <a:ext cx="4910328" cy="768096"/>
          </a:xfrm>
          <a:prstGeom prst="rect">
            <a:avLst/>
          </a:prstGeom>
          <a:noFill/>
          <a:ln/>
        </p:spPr>
        <p:txBody>
          <a:bodyPr wrap="square" lIns="0" tIns="0" rIns="0" bIns="0" rtlCol="0" anchor="t">
            <a:normAutofit fontScale="92500"/>
          </a:bodyPr>
          <a:lstStyle/>
          <a:p>
            <a:pPr marL="0" indent="0" algn="l">
              <a:buNone/>
            </a:pPr>
            <a:r>
              <a:rPr lang="vi-VN" sz="2000" dirty="0">
                <a:solidFill>
                  <a:srgbClr val="23394B"/>
                </a:solidFill>
                <a:latin typeface="Times New Roman" panose="02020603050405020304" pitchFamily="18" charset="0"/>
                <a:ea typeface="Arial" pitchFamily="34" charset="-122"/>
                <a:cs typeface="Times New Roman" panose="02020603050405020304" pitchFamily="18" charset="0"/>
              </a:rPr>
              <a:t>thông tin về đội ngũ cán bộ, công chức, viên chức, biên chế được giao và các mã dữ liệu dùng chung</a:t>
            </a: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30" name="Shape 28"/>
          <p:cNvSpPr/>
          <p:nvPr/>
        </p:nvSpPr>
        <p:spPr>
          <a:xfrm>
            <a:off x="594360" y="5349240"/>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768096" y="5431536"/>
            <a:ext cx="10698480" cy="274320"/>
          </a:xfrm>
          <a:prstGeom prst="rect">
            <a:avLst/>
          </a:prstGeom>
          <a:noFill/>
          <a:ln/>
        </p:spPr>
        <p:txBody>
          <a:bodyPr wrap="square" lIns="0" tIns="0" rIns="0" bIns="0" rtlCol="0" anchor="ctr">
            <a:no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Kế thừa tối đa hồ sơ đã xác nhận; chỉ bổ sung phần thay đổi, còn thiếu hoặc cần kiểm chứng.</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 • CHUẨN BỊ DỮ LIỆU</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Triển khai song song – thống nhất kỳ số liệu</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06</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40080" y="1463040"/>
            <a:ext cx="5321808" cy="1325880"/>
          </a:xfrm>
          <a:prstGeom prst="roundRect">
            <a:avLst>
              <a:gd name="adj" fmla="val 7586"/>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Shape 9"/>
          <p:cNvSpPr/>
          <p:nvPr/>
        </p:nvSpPr>
        <p:spPr>
          <a:xfrm>
            <a:off x="640080" y="1463040"/>
            <a:ext cx="50292" cy="1325880"/>
          </a:xfrm>
          <a:prstGeom prst="rect">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813816" y="1572768"/>
            <a:ext cx="5001768" cy="246888"/>
          </a:xfrm>
          <a:prstGeom prst="rect">
            <a:avLst/>
          </a:prstGeom>
          <a:noFill/>
          <a:ln/>
        </p:spPr>
        <p:txBody>
          <a:bodyPr wrap="square" lIns="0" tIns="0" rIns="0" bIns="0" rtlCol="0" anchor="ctr">
            <a:noAutofit/>
          </a:bodyPr>
          <a:lstStyle/>
          <a:p>
            <a:pPr marL="0" indent="0" algn="l">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BAN TỔ CHỨC TRUNG ƯƠNG</a:t>
            </a:r>
            <a:endParaRPr lang="en-US" dirty="0">
              <a:latin typeface="Times New Roman" panose="02020603050405020304" pitchFamily="18" charset="0"/>
              <a:cs typeface="Times New Roman" panose="02020603050405020304" pitchFamily="18" charset="0"/>
            </a:endParaRPr>
          </a:p>
        </p:txBody>
      </p:sp>
      <p:sp>
        <p:nvSpPr>
          <p:cNvPr id="13" name="Text 11"/>
          <p:cNvSpPr/>
          <p:nvPr/>
        </p:nvSpPr>
        <p:spPr>
          <a:xfrm>
            <a:off x="813816" y="1911096"/>
            <a:ext cx="5010912" cy="822960"/>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Hệ thống hóa danh mục nhiệm vụ và VTVL từ văn bản hiện hành.</a:t>
            </a:r>
            <a:endParaRPr lang="en-US" sz="2000" dirty="0">
              <a:latin typeface="Times New Roman" panose="02020603050405020304" pitchFamily="18" charset="0"/>
              <a:cs typeface="Times New Roman" panose="02020603050405020304" pitchFamily="18" charset="0"/>
            </a:endParaRPr>
          </a:p>
        </p:txBody>
      </p:sp>
      <p:sp>
        <p:nvSpPr>
          <p:cNvPr id="14" name="Shape 12"/>
          <p:cNvSpPr/>
          <p:nvPr/>
        </p:nvSpPr>
        <p:spPr>
          <a:xfrm>
            <a:off x="6190488" y="1463040"/>
            <a:ext cx="5321808" cy="1325880"/>
          </a:xfrm>
          <a:prstGeom prst="roundRect">
            <a:avLst>
              <a:gd name="adj" fmla="val 7586"/>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Shape 13"/>
          <p:cNvSpPr/>
          <p:nvPr/>
        </p:nvSpPr>
        <p:spPr>
          <a:xfrm>
            <a:off x="6190488" y="1463040"/>
            <a:ext cx="50292" cy="1325880"/>
          </a:xfrm>
          <a:prstGeom prst="rect">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Text 14"/>
          <p:cNvSpPr/>
          <p:nvPr/>
        </p:nvSpPr>
        <p:spPr>
          <a:xfrm>
            <a:off x="6364224" y="1572768"/>
            <a:ext cx="5001768" cy="246888"/>
          </a:xfrm>
          <a:prstGeom prst="rect">
            <a:avLst/>
          </a:prstGeom>
          <a:noFill/>
          <a:ln/>
        </p:spPr>
        <p:txBody>
          <a:bodyPr wrap="square" lIns="0" tIns="0" rIns="0" bIns="0" rtlCol="0" anchor="ctr">
            <a:no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CƠ QUAN, ĐỊA PHƯƠNG</a:t>
            </a:r>
            <a:endParaRPr lang="en-US" dirty="0">
              <a:latin typeface="Times New Roman" panose="02020603050405020304" pitchFamily="18" charset="0"/>
              <a:cs typeface="Times New Roman" panose="02020603050405020304" pitchFamily="18" charset="0"/>
            </a:endParaRPr>
          </a:p>
        </p:txBody>
      </p:sp>
      <p:sp>
        <p:nvSpPr>
          <p:cNvPr id="17" name="Text 15"/>
          <p:cNvSpPr/>
          <p:nvPr/>
        </p:nvSpPr>
        <p:spPr>
          <a:xfrm>
            <a:off x="6364224" y="1911096"/>
            <a:ext cx="5010912" cy="822960"/>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Đối chiếu với thực tế, bổ sung thay đổi, thiếu, chồng chéo.</a:t>
            </a:r>
            <a:endParaRPr lang="en-US" sz="2000" dirty="0">
              <a:latin typeface="Times New Roman" panose="02020603050405020304" pitchFamily="18" charset="0"/>
              <a:cs typeface="Times New Roman" panose="02020603050405020304" pitchFamily="18" charset="0"/>
            </a:endParaRPr>
          </a:p>
        </p:txBody>
      </p:sp>
      <p:sp>
        <p:nvSpPr>
          <p:cNvPr id="18" name="Shape 16"/>
          <p:cNvSpPr/>
          <p:nvPr/>
        </p:nvSpPr>
        <p:spPr>
          <a:xfrm>
            <a:off x="1447333" y="2907784"/>
            <a:ext cx="8678385" cy="438912"/>
          </a:xfrm>
          <a:prstGeom prst="roundRect">
            <a:avLst>
              <a:gd name="adj" fmla="val 38235"/>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1570748" y="2852928"/>
            <a:ext cx="8246430" cy="493768"/>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ĐỐI CHIẾU • KIỂM CHỨNG • HOÀN THIỆN DANH MỤC THỐNG NHẤT</a:t>
            </a:r>
            <a:endParaRPr lang="en-US" dirty="0">
              <a:latin typeface="Times New Roman" panose="02020603050405020304" pitchFamily="18" charset="0"/>
              <a:cs typeface="Times New Roman" panose="02020603050405020304" pitchFamily="18" charset="0"/>
            </a:endParaRPr>
          </a:p>
        </p:txBody>
      </p:sp>
      <p:sp>
        <p:nvSpPr>
          <p:cNvPr id="20" name="Shape 18"/>
          <p:cNvSpPr/>
          <p:nvPr/>
        </p:nvSpPr>
        <p:spPr>
          <a:xfrm>
            <a:off x="457200" y="3474720"/>
            <a:ext cx="6510528" cy="1280160"/>
          </a:xfrm>
          <a:prstGeom prst="roundRect">
            <a:avLst>
              <a:gd name="adj" fmla="val 7857"/>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640080" y="3666744"/>
            <a:ext cx="6172200" cy="274320"/>
          </a:xfrm>
          <a:prstGeom prst="rect">
            <a:avLst/>
          </a:prstGeom>
          <a:noFill/>
          <a:ln/>
        </p:spPr>
        <p:txBody>
          <a:bodyPr wrap="square" lIns="0" tIns="0" rIns="0" bIns="0" rtlCol="0" anchor="ctr">
            <a:normAutofit/>
          </a:bodyPr>
          <a:lstStyle/>
          <a:p>
            <a:pPr marL="0" indent="0" algn="l">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KỲ THỐNG KÊ SẢN PHẨM VÀ THỜI GIAN</a:t>
            </a:r>
            <a:endParaRPr lang="en-US" dirty="0">
              <a:latin typeface="Times New Roman" panose="02020603050405020304" pitchFamily="18" charset="0"/>
              <a:cs typeface="Times New Roman" panose="02020603050405020304" pitchFamily="18" charset="0"/>
            </a:endParaRPr>
          </a:p>
        </p:txBody>
      </p:sp>
      <p:sp>
        <p:nvSpPr>
          <p:cNvPr id="22" name="Text 20"/>
          <p:cNvSpPr/>
          <p:nvPr/>
        </p:nvSpPr>
        <p:spPr>
          <a:xfrm>
            <a:off x="640080" y="4087368"/>
            <a:ext cx="6126480" cy="438912"/>
          </a:xfrm>
          <a:prstGeom prst="rect">
            <a:avLst/>
          </a:prstGeom>
          <a:noFill/>
          <a:ln/>
        </p:spPr>
        <p:txBody>
          <a:bodyPr wrap="square" lIns="0" tIns="0" rIns="0" bIns="0" rtlCol="0" anchor="ctr">
            <a:normAutofit/>
          </a:bodyPr>
          <a:lstStyle/>
          <a:p>
            <a:pPr marL="0" indent="0" algn="l">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01/10/2025 – 30/9/2026</a:t>
            </a:r>
            <a:endParaRPr lang="en-US" sz="2800" dirty="0">
              <a:latin typeface="Times New Roman" panose="02020603050405020304" pitchFamily="18" charset="0"/>
              <a:cs typeface="Times New Roman" panose="02020603050405020304" pitchFamily="18" charset="0"/>
            </a:endParaRPr>
          </a:p>
        </p:txBody>
      </p:sp>
      <p:sp>
        <p:nvSpPr>
          <p:cNvPr id="23" name="Shape 21"/>
          <p:cNvSpPr/>
          <p:nvPr/>
        </p:nvSpPr>
        <p:spPr>
          <a:xfrm>
            <a:off x="7132320" y="3474720"/>
            <a:ext cx="4151376" cy="1280160"/>
          </a:xfrm>
          <a:prstGeom prst="roundRect">
            <a:avLst>
              <a:gd name="adj" fmla="val 7857"/>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4" name="Text 22"/>
          <p:cNvSpPr/>
          <p:nvPr/>
        </p:nvSpPr>
        <p:spPr>
          <a:xfrm>
            <a:off x="7342632" y="3666744"/>
            <a:ext cx="3703320" cy="274320"/>
          </a:xfrm>
          <a:prstGeom prst="rect">
            <a:avLst/>
          </a:prstGeom>
          <a:noFill/>
          <a:ln/>
        </p:spPr>
        <p:txBody>
          <a:bodyPr wrap="square" lIns="0" tIns="0" rIns="0" bIns="0" rtlCol="0" anchor="ctr">
            <a:normAutofit/>
          </a:bodyPr>
          <a:lstStyle/>
          <a:p>
            <a:pPr marL="0" indent="0" algn="l">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NHÂN LỰC XÁC ĐỊNH TẠI</a:t>
            </a:r>
            <a:endParaRPr lang="en-US" dirty="0">
              <a:latin typeface="Times New Roman" panose="02020603050405020304" pitchFamily="18" charset="0"/>
              <a:cs typeface="Times New Roman" panose="02020603050405020304" pitchFamily="18" charset="0"/>
            </a:endParaRPr>
          </a:p>
        </p:txBody>
      </p:sp>
      <p:sp>
        <p:nvSpPr>
          <p:cNvPr id="25" name="Text 23"/>
          <p:cNvSpPr/>
          <p:nvPr/>
        </p:nvSpPr>
        <p:spPr>
          <a:xfrm>
            <a:off x="7342632" y="4087368"/>
            <a:ext cx="3566160" cy="438912"/>
          </a:xfrm>
          <a:prstGeom prst="rect">
            <a:avLst/>
          </a:prstGeom>
          <a:noFill/>
          <a:ln/>
        </p:spPr>
        <p:txBody>
          <a:bodyPr wrap="square" lIns="0" tIns="0" rIns="0" bIns="0" rtlCol="0" anchor="ctr">
            <a:normAutofit/>
          </a:bodyPr>
          <a:lstStyle/>
          <a:p>
            <a:pPr marL="0" indent="0" algn="l">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30/9/2026</a:t>
            </a:r>
            <a:endParaRPr lang="en-US" sz="2800" dirty="0">
              <a:latin typeface="Times New Roman" panose="02020603050405020304" pitchFamily="18" charset="0"/>
              <a:cs typeface="Times New Roman" panose="02020603050405020304" pitchFamily="18" charset="0"/>
            </a:endParaRPr>
          </a:p>
        </p:txBody>
      </p:sp>
      <p:sp>
        <p:nvSpPr>
          <p:cNvPr id="26" name="Shape 24"/>
          <p:cNvSpPr/>
          <p:nvPr/>
        </p:nvSpPr>
        <p:spPr>
          <a:xfrm>
            <a:off x="594360" y="5650983"/>
            <a:ext cx="11027664" cy="654506"/>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768096" y="5596119"/>
            <a:ext cx="10698480" cy="627074"/>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Lưu ý: </a:t>
            </a:r>
            <a:r>
              <a:rPr lang="en-US" b="1" dirty="0" err="1">
                <a:solidFill>
                  <a:srgbClr val="245C80"/>
                </a:solidFill>
                <a:latin typeface="Times New Roman" panose="02020603050405020304" pitchFamily="18" charset="0"/>
                <a:ea typeface="Arial" pitchFamily="34" charset="-122"/>
                <a:cs typeface="Times New Roman" panose="02020603050405020304" pitchFamily="18" charset="0"/>
              </a:rPr>
              <a:t>Cơ</a:t>
            </a:r>
            <a:r>
              <a:rPr lang="en-US" b="1" dirty="0">
                <a:solidFill>
                  <a:srgbClr val="245C80"/>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45C80"/>
                </a:solidFill>
                <a:latin typeface="Times New Roman" panose="02020603050405020304" pitchFamily="18" charset="0"/>
                <a:ea typeface="Arial" pitchFamily="34" charset="-122"/>
                <a:cs typeface="Times New Roman" panose="02020603050405020304" pitchFamily="18" charset="0"/>
              </a:rPr>
              <a:t>quan</a:t>
            </a:r>
            <a:r>
              <a:rPr lang="en-US" b="1" dirty="0">
                <a:solidFill>
                  <a:srgbClr val="245C80"/>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45C80"/>
                </a:solidFill>
                <a:latin typeface="Times New Roman" panose="02020603050405020304" pitchFamily="18" charset="0"/>
                <a:ea typeface="Arial" pitchFamily="34" charset="-122"/>
                <a:cs typeface="Times New Roman" panose="02020603050405020304" pitchFamily="18" charset="0"/>
              </a:rPr>
              <a:t>đầu</a:t>
            </a:r>
            <a:r>
              <a:rPr lang="en-US" b="1" dirty="0">
                <a:solidFill>
                  <a:srgbClr val="245C80"/>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45C80"/>
                </a:solidFill>
                <a:latin typeface="Times New Roman" panose="02020603050405020304" pitchFamily="18" charset="0"/>
                <a:ea typeface="Arial" pitchFamily="34" charset="-122"/>
                <a:cs typeface="Times New Roman" panose="02020603050405020304" pitchFamily="18" charset="0"/>
              </a:rPr>
              <a:t>mối</a:t>
            </a:r>
            <a:r>
              <a:rPr lang="en-US" b="1" dirty="0">
                <a:solidFill>
                  <a:srgbClr val="245C80"/>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45C80"/>
                </a:solidFill>
                <a:latin typeface="Times New Roman" panose="02020603050405020304" pitchFamily="18" charset="0"/>
                <a:ea typeface="Arial" pitchFamily="34" charset="-122"/>
                <a:cs typeface="Times New Roman" panose="02020603050405020304" pitchFamily="18" charset="0"/>
              </a:rPr>
              <a:t>chuẩn</a:t>
            </a:r>
            <a:r>
              <a:rPr lang="en-US" b="1" dirty="0">
                <a:solidFill>
                  <a:srgbClr val="245C80"/>
                </a:solidFill>
                <a:latin typeface="Times New Roman" panose="02020603050405020304" pitchFamily="18" charset="0"/>
                <a:ea typeface="Arial" pitchFamily="34" charset="-122"/>
                <a:cs typeface="Times New Roman" panose="02020603050405020304" pitchFamily="18" charset="0"/>
              </a:rPr>
              <a:t> bị mã VTVL tại C1 trước khi liên kết ở A2; rà soát C1, C2 đầy đủ tại Bước 5.</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THỰC HÀNH 08 BƯỚC</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Ví dụ xuyên suốt: UBND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xã</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mẫu</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07</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58368" y="1499616"/>
            <a:ext cx="6556248" cy="3401568"/>
          </a:xfrm>
          <a:prstGeom prst="roundRect">
            <a:avLst>
              <a:gd name="adj" fmla="val 2957"/>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950976" y="1783080"/>
            <a:ext cx="5852160" cy="393192"/>
          </a:xfrm>
          <a:prstGeom prst="rect">
            <a:avLst/>
          </a:prstGeom>
          <a:noFill/>
          <a:ln/>
        </p:spPr>
        <p:txBody>
          <a:bodyPr wrap="square" lIns="0" tIns="0" rIns="0" bIns="0" rtlCol="0" anchor="ctr">
            <a:normAutofit/>
          </a:bodyPr>
          <a:lstStyle/>
          <a:p>
            <a:pPr marL="0" indent="0" algn="l">
              <a:buNone/>
            </a:pPr>
            <a:r>
              <a:rPr lang="en-US" sz="2400" b="1" dirty="0">
                <a:solidFill>
                  <a:srgbClr val="245C80"/>
                </a:solidFill>
                <a:latin typeface="Times New Roman" panose="02020603050405020304" pitchFamily="18" charset="0"/>
                <a:ea typeface="Arial" pitchFamily="34" charset="-122"/>
                <a:cs typeface="Times New Roman" panose="02020603050405020304" pitchFamily="18" charset="0"/>
              </a:rPr>
              <a:t>01 nhiệm vụ giả định</a:t>
            </a:r>
            <a:endParaRPr lang="en-US" sz="2400" dirty="0">
              <a:latin typeface="Times New Roman" panose="02020603050405020304" pitchFamily="18" charset="0"/>
              <a:cs typeface="Times New Roman" panose="02020603050405020304" pitchFamily="18" charset="0"/>
            </a:endParaRPr>
          </a:p>
        </p:txBody>
      </p:sp>
      <p:sp>
        <p:nvSpPr>
          <p:cNvPr id="12" name="Text 10"/>
          <p:cNvSpPr/>
          <p:nvPr/>
        </p:nvSpPr>
        <p:spPr>
          <a:xfrm>
            <a:off x="941832" y="2212848"/>
            <a:ext cx="5971032" cy="93268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“Xử lý hồ sơ hành chính theo</a:t>
            </a:r>
            <a:endParaRPr lang="en-US" sz="2400" dirty="0">
              <a:latin typeface="Times New Roman" panose="02020603050405020304" pitchFamily="18" charset="0"/>
              <a:cs typeface="Times New Roman" panose="02020603050405020304" pitchFamily="18" charset="0"/>
            </a:endParaRPr>
          </a:p>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nhiệm vụ được giao”</a:t>
            </a:r>
            <a:endParaRPr lang="en-US" sz="2400" dirty="0">
              <a:latin typeface="Times New Roman" panose="02020603050405020304" pitchFamily="18" charset="0"/>
              <a:cs typeface="Times New Roman" panose="02020603050405020304" pitchFamily="18" charset="0"/>
            </a:endParaRPr>
          </a:p>
        </p:txBody>
      </p:sp>
      <p:sp>
        <p:nvSpPr>
          <p:cNvPr id="13" name="Text 11"/>
          <p:cNvSpPr/>
          <p:nvPr/>
        </p:nvSpPr>
        <p:spPr>
          <a:xfrm>
            <a:off x="941832" y="3666744"/>
            <a:ext cx="5815584" cy="502920"/>
          </a:xfrm>
          <a:prstGeom prst="rect">
            <a:avLst/>
          </a:prstGeom>
          <a:noFill/>
          <a:ln/>
        </p:spPr>
        <p:txBody>
          <a:bodyPr wrap="square" lIns="0" tIns="0" rIns="0" bIns="0" rtlCol="0" anchor="ctr">
            <a:normAutofit/>
          </a:bodyPr>
          <a:lstStyle/>
          <a:p>
            <a:pPr marL="0" indent="0" algn="l">
              <a:buNone/>
            </a:pPr>
            <a:r>
              <a:rPr lang="en-US" sz="2800" b="1" dirty="0">
                <a:solidFill>
                  <a:srgbClr val="167A78"/>
                </a:solidFill>
                <a:latin typeface="Times New Roman" panose="02020603050405020304" pitchFamily="18" charset="0"/>
                <a:ea typeface="Arial" pitchFamily="34" charset="-122"/>
                <a:cs typeface="Times New Roman" panose="02020603050405020304" pitchFamily="18" charset="0"/>
              </a:rPr>
              <a:t>Khối lượng minh họa: 6.000 hồ sơ / kỳ</a:t>
            </a:r>
            <a:endParaRPr lang="en-US" sz="2800" dirty="0">
              <a:latin typeface="Times New Roman" panose="02020603050405020304" pitchFamily="18" charset="0"/>
              <a:cs typeface="Times New Roman" panose="02020603050405020304" pitchFamily="18" charset="0"/>
            </a:endParaRPr>
          </a:p>
        </p:txBody>
      </p:sp>
      <p:sp>
        <p:nvSpPr>
          <p:cNvPr id="14" name="Shape 12"/>
          <p:cNvSpPr/>
          <p:nvPr/>
        </p:nvSpPr>
        <p:spPr>
          <a:xfrm>
            <a:off x="7343249" y="1499616"/>
            <a:ext cx="4178191" cy="3401568"/>
          </a:xfrm>
          <a:prstGeom prst="roundRect">
            <a:avLst>
              <a:gd name="adj" fmla="val 2957"/>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7671816" y="1801368"/>
            <a:ext cx="3657600" cy="347472"/>
          </a:xfrm>
          <a:prstGeom prst="rect">
            <a:avLst/>
          </a:prstGeom>
          <a:noFill/>
          <a:ln/>
        </p:spPr>
        <p:txBody>
          <a:bodyPr wrap="square" lIns="0" tIns="0" rIns="0" bIns="0" rtlCol="0" anchor="ctr">
            <a:normAutofit/>
          </a:bodyPr>
          <a:lstStyle/>
          <a:p>
            <a:pPr marL="0" indent="0" algn="l">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03 MÃ LIÊN KẾT GIỮA BIỂU</a:t>
            </a:r>
            <a:endParaRPr lang="en-US" sz="2000" dirty="0">
              <a:latin typeface="Times New Roman" panose="02020603050405020304" pitchFamily="18" charset="0"/>
              <a:cs typeface="Times New Roman" panose="02020603050405020304" pitchFamily="18" charset="0"/>
            </a:endParaRPr>
          </a:p>
        </p:txBody>
      </p:sp>
      <p:sp>
        <p:nvSpPr>
          <p:cNvPr id="16" name="Text 14"/>
          <p:cNvSpPr/>
          <p:nvPr/>
        </p:nvSpPr>
        <p:spPr>
          <a:xfrm>
            <a:off x="7699248" y="2423160"/>
            <a:ext cx="1078992" cy="228600"/>
          </a:xfrm>
          <a:prstGeom prst="rect">
            <a:avLst/>
          </a:prstGeom>
          <a:noFill/>
          <a:ln/>
        </p:spPr>
        <p:txBody>
          <a:bodyPr wrap="square" lIns="0" tIns="0" rIns="0" bIns="0" rtlCol="0" anchor="ctr">
            <a:noAutofit/>
          </a:bodyPr>
          <a:lstStyle/>
          <a:p>
            <a:pPr marL="0" indent="0" algn="l">
              <a:buNone/>
            </a:pPr>
            <a:r>
              <a:rPr lang="en-US" dirty="0">
                <a:solidFill>
                  <a:srgbClr val="61758A"/>
                </a:solidFill>
                <a:latin typeface="Times New Roman" panose="02020603050405020304" pitchFamily="18" charset="0"/>
                <a:ea typeface="Arial" pitchFamily="34" charset="-122"/>
                <a:cs typeface="Times New Roman" panose="02020603050405020304" pitchFamily="18" charset="0"/>
              </a:rPr>
              <a:t>Nhiệm vụ</a:t>
            </a:r>
            <a:endParaRPr lang="en-US" dirty="0">
              <a:latin typeface="Times New Roman" panose="02020603050405020304" pitchFamily="18" charset="0"/>
              <a:cs typeface="Times New Roman" panose="02020603050405020304" pitchFamily="18" charset="0"/>
            </a:endParaRPr>
          </a:p>
        </p:txBody>
      </p:sp>
      <p:sp>
        <p:nvSpPr>
          <p:cNvPr id="17" name="Text 15"/>
          <p:cNvSpPr/>
          <p:nvPr/>
        </p:nvSpPr>
        <p:spPr>
          <a:xfrm>
            <a:off x="8787384" y="2386584"/>
            <a:ext cx="2450592" cy="310896"/>
          </a:xfrm>
          <a:prstGeom prst="rect">
            <a:avLst/>
          </a:prstGeom>
          <a:noFill/>
          <a:ln/>
        </p:spPr>
        <p:txBody>
          <a:bodyPr wrap="square" lIns="0" tIns="0" rIns="0" bIns="0" rtlCol="0" anchor="ctr">
            <a:normAutofit/>
          </a:bodyPr>
          <a:lstStyle/>
          <a:p>
            <a:pPr marL="0" indent="0" algn="l">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NV.MAU.001</a:t>
            </a:r>
            <a:endParaRPr lang="en-US" sz="2000" dirty="0">
              <a:latin typeface="Times New Roman" panose="02020603050405020304" pitchFamily="18" charset="0"/>
              <a:cs typeface="Times New Roman" panose="02020603050405020304" pitchFamily="18" charset="0"/>
            </a:endParaRPr>
          </a:p>
        </p:txBody>
      </p:sp>
      <p:sp>
        <p:nvSpPr>
          <p:cNvPr id="18" name="Text 16"/>
          <p:cNvSpPr/>
          <p:nvPr/>
        </p:nvSpPr>
        <p:spPr>
          <a:xfrm>
            <a:off x="7699248" y="3099816"/>
            <a:ext cx="1078992" cy="228600"/>
          </a:xfrm>
          <a:prstGeom prst="rect">
            <a:avLst/>
          </a:prstGeom>
          <a:noFill/>
          <a:ln/>
        </p:spPr>
        <p:txBody>
          <a:bodyPr wrap="square" lIns="0" tIns="0" rIns="0" bIns="0" rtlCol="0" anchor="ctr">
            <a:noAutofit/>
          </a:bodyPr>
          <a:lstStyle/>
          <a:p>
            <a:pPr marL="0" indent="0" algn="l">
              <a:buNone/>
            </a:pPr>
            <a:r>
              <a:rPr lang="en-US" dirty="0">
                <a:solidFill>
                  <a:srgbClr val="61758A"/>
                </a:solidFill>
                <a:latin typeface="Times New Roman" panose="02020603050405020304" pitchFamily="18" charset="0"/>
                <a:ea typeface="Arial" pitchFamily="34" charset="-122"/>
                <a:cs typeface="Times New Roman" panose="02020603050405020304" pitchFamily="18" charset="0"/>
              </a:rPr>
              <a:t>Công việc</a:t>
            </a:r>
            <a:endParaRPr lang="en-US" dirty="0">
              <a:latin typeface="Times New Roman" panose="02020603050405020304" pitchFamily="18" charset="0"/>
              <a:cs typeface="Times New Roman" panose="02020603050405020304" pitchFamily="18" charset="0"/>
            </a:endParaRPr>
          </a:p>
        </p:txBody>
      </p:sp>
      <p:sp>
        <p:nvSpPr>
          <p:cNvPr id="19" name="Text 17"/>
          <p:cNvSpPr/>
          <p:nvPr/>
        </p:nvSpPr>
        <p:spPr>
          <a:xfrm>
            <a:off x="8787384" y="3063240"/>
            <a:ext cx="2450592" cy="310896"/>
          </a:xfrm>
          <a:prstGeom prst="rect">
            <a:avLst/>
          </a:prstGeom>
          <a:noFill/>
          <a:ln/>
        </p:spPr>
        <p:txBody>
          <a:bodyPr wrap="square" lIns="0" tIns="0" rIns="0" bIns="0" rtlCol="0" anchor="ctr">
            <a:normAutofit/>
          </a:bodyPr>
          <a:lstStyle/>
          <a:p>
            <a:pPr marL="0" indent="0" algn="l">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CV.MAU.001.01</a:t>
            </a:r>
            <a:endParaRPr lang="en-US" sz="2000" dirty="0">
              <a:latin typeface="Times New Roman" panose="02020603050405020304" pitchFamily="18" charset="0"/>
              <a:cs typeface="Times New Roman" panose="02020603050405020304" pitchFamily="18" charset="0"/>
            </a:endParaRPr>
          </a:p>
        </p:txBody>
      </p:sp>
      <p:sp>
        <p:nvSpPr>
          <p:cNvPr id="20" name="Text 18"/>
          <p:cNvSpPr/>
          <p:nvPr/>
        </p:nvSpPr>
        <p:spPr>
          <a:xfrm>
            <a:off x="7388128" y="3776472"/>
            <a:ext cx="1390112" cy="210312"/>
          </a:xfrm>
          <a:prstGeom prst="rect">
            <a:avLst/>
          </a:prstGeom>
          <a:noFill/>
          <a:ln/>
        </p:spPr>
        <p:txBody>
          <a:bodyPr wrap="square" lIns="0" tIns="0" rIns="0" bIns="0" rtlCol="0" anchor="ctr">
            <a:noAutofit/>
          </a:bodyPr>
          <a:lstStyle/>
          <a:p>
            <a:pPr marL="0" indent="0" algn="l">
              <a:buNone/>
            </a:pP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Vị</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trí</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việc</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làm</a:t>
            </a:r>
            <a:endParaRPr lang="en-US" dirty="0">
              <a:latin typeface="Times New Roman" panose="02020603050405020304" pitchFamily="18" charset="0"/>
              <a:cs typeface="Times New Roman" panose="02020603050405020304" pitchFamily="18" charset="0"/>
            </a:endParaRPr>
          </a:p>
        </p:txBody>
      </p:sp>
      <p:sp>
        <p:nvSpPr>
          <p:cNvPr id="21" name="Text 19"/>
          <p:cNvSpPr/>
          <p:nvPr/>
        </p:nvSpPr>
        <p:spPr>
          <a:xfrm>
            <a:off x="8787384" y="3739896"/>
            <a:ext cx="2450592" cy="310896"/>
          </a:xfrm>
          <a:prstGeom prst="rect">
            <a:avLst/>
          </a:prstGeom>
          <a:noFill/>
          <a:ln/>
        </p:spPr>
        <p:txBody>
          <a:bodyPr wrap="square" lIns="0" tIns="0" rIns="0" bIns="0" rtlCol="0" anchor="ctr">
            <a:normAutofit/>
          </a:bodyPr>
          <a:lstStyle/>
          <a:p>
            <a:pPr marL="0" indent="0" algn="l">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VTVL.MAU.001</a:t>
            </a:r>
            <a:endParaRPr lang="en-US" sz="2000" dirty="0">
              <a:latin typeface="Times New Roman" panose="02020603050405020304" pitchFamily="18" charset="0"/>
              <a:cs typeface="Times New Roman" panose="02020603050405020304" pitchFamily="18" charset="0"/>
            </a:endParaRPr>
          </a:p>
        </p:txBody>
      </p:sp>
      <p:sp>
        <p:nvSpPr>
          <p:cNvPr id="22" name="Shape 20"/>
          <p:cNvSpPr/>
          <p:nvPr/>
        </p:nvSpPr>
        <p:spPr>
          <a:xfrm>
            <a:off x="594360" y="5376672"/>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768096" y="5458968"/>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Mã và số liệu đều là giả định phục vụ tập huấn, không phải định mức hoặc mã sử dụng chính thức.</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6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A</a:t>
            </a:r>
            <a:endParaRPr lang="en-US" sz="16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1 · A1: Xác định nhiệm vụ có căn cứ</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4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08</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A1</a:t>
            </a:r>
            <a:endParaRPr lang="en-US"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dirty="0">
              <a:latin typeface="Times New Roman" panose="02020603050405020304" pitchFamily="18" charset="0"/>
              <a:cs typeface="Times New Roman" panose="02020603050405020304" pitchFamily="18" charset="0"/>
            </a:endParaRPr>
          </a:p>
        </p:txBody>
      </p:sp>
      <p:sp>
        <p:nvSpPr>
          <p:cNvPr id="26" name="Shape 24"/>
          <p:cNvSpPr/>
          <p:nvPr/>
        </p:nvSpPr>
        <p:spPr>
          <a:xfrm>
            <a:off x="667512" y="1847088"/>
            <a:ext cx="4087368" cy="310896"/>
          </a:xfrm>
          <a:prstGeom prst="roundRect">
            <a:avLst>
              <a:gd name="adj" fmla="val 38235"/>
            </a:avLst>
          </a:prstGeom>
          <a:solidFill>
            <a:srgbClr val="ECF5FA"/>
          </a:solidFill>
          <a:ln w="1270">
            <a:solidFill>
              <a:srgbClr val="ECF5FA"/>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7" name="Text 25"/>
          <p:cNvSpPr/>
          <p:nvPr/>
        </p:nvSpPr>
        <p:spPr>
          <a:xfrm>
            <a:off x="722376" y="1865376"/>
            <a:ext cx="3977640" cy="265176"/>
          </a:xfrm>
          <a:prstGeom prst="rect">
            <a:avLst/>
          </a:prstGeom>
          <a:noFill/>
          <a:ln/>
        </p:spPr>
        <p:txBody>
          <a:bodyPr wrap="square" lIns="0" tIns="0" rIns="0" bIns="0" rtlCol="0" anchor="ctr">
            <a:no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TRÍCH 07 CỘT BIỂU A1 – </a:t>
            </a:r>
          </a:p>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DÒNG GIẢ ĐỊNH</a:t>
            </a:r>
            <a:endParaRPr lang="en-US" dirty="0">
              <a:latin typeface="Times New Roman" panose="02020603050405020304" pitchFamily="18" charset="0"/>
              <a:cs typeface="Times New Roman" panose="02020603050405020304" pitchFamily="18" charset="0"/>
            </a:endParaRPr>
          </a:p>
        </p:txBody>
      </p:sp>
      <p:sp>
        <p:nvSpPr>
          <p:cNvPr id="28" name="Shape 26"/>
          <p:cNvSpPr/>
          <p:nvPr/>
        </p:nvSpPr>
        <p:spPr>
          <a:xfrm>
            <a:off x="640080" y="2350008"/>
            <a:ext cx="1444752"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9" name="Text 27"/>
          <p:cNvSpPr/>
          <p:nvPr/>
        </p:nvSpPr>
        <p:spPr>
          <a:xfrm>
            <a:off x="690372" y="2450592"/>
            <a:ext cx="1344168"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Mã nhiệm vụ</a:t>
            </a:r>
            <a:endParaRPr lang="en-US" dirty="0">
              <a:latin typeface="Times New Roman" panose="02020603050405020304" pitchFamily="18" charset="0"/>
              <a:cs typeface="Times New Roman" panose="02020603050405020304" pitchFamily="18" charset="0"/>
            </a:endParaRPr>
          </a:p>
        </p:txBody>
      </p:sp>
      <p:sp>
        <p:nvSpPr>
          <p:cNvPr id="30" name="Shape 28"/>
          <p:cNvSpPr/>
          <p:nvPr/>
        </p:nvSpPr>
        <p:spPr>
          <a:xfrm>
            <a:off x="2084832" y="2350008"/>
            <a:ext cx="2788920"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1" name="Text 29"/>
          <p:cNvSpPr/>
          <p:nvPr/>
        </p:nvSpPr>
        <p:spPr>
          <a:xfrm>
            <a:off x="2135124" y="2450592"/>
            <a:ext cx="2688336"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Tên nhiệm vụ</a:t>
            </a:r>
            <a:endParaRPr lang="en-US" dirty="0">
              <a:latin typeface="Times New Roman" panose="02020603050405020304" pitchFamily="18" charset="0"/>
              <a:cs typeface="Times New Roman" panose="02020603050405020304" pitchFamily="18" charset="0"/>
            </a:endParaRPr>
          </a:p>
        </p:txBody>
      </p:sp>
      <p:sp>
        <p:nvSpPr>
          <p:cNvPr id="32" name="Shape 30"/>
          <p:cNvSpPr/>
          <p:nvPr/>
        </p:nvSpPr>
        <p:spPr>
          <a:xfrm>
            <a:off x="4873752" y="2350008"/>
            <a:ext cx="1316736"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3" name="Text 31"/>
          <p:cNvSpPr/>
          <p:nvPr/>
        </p:nvSpPr>
        <p:spPr>
          <a:xfrm>
            <a:off x="4924044" y="2450592"/>
            <a:ext cx="1216152"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Cơ quan</a:t>
            </a:r>
            <a:endParaRPr lang="en-US" dirty="0">
              <a:latin typeface="Times New Roman" panose="02020603050405020304" pitchFamily="18" charset="0"/>
              <a:cs typeface="Times New Roman" panose="02020603050405020304" pitchFamily="18" charset="0"/>
            </a:endParaRPr>
          </a:p>
        </p:txBody>
      </p:sp>
      <p:sp>
        <p:nvSpPr>
          <p:cNvPr id="34" name="Shape 32"/>
          <p:cNvSpPr/>
          <p:nvPr/>
        </p:nvSpPr>
        <p:spPr>
          <a:xfrm>
            <a:off x="6190488" y="2350008"/>
            <a:ext cx="2011680"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5" name="Text 33"/>
          <p:cNvSpPr/>
          <p:nvPr/>
        </p:nvSpPr>
        <p:spPr>
          <a:xfrm>
            <a:off x="6240780" y="2450592"/>
            <a:ext cx="1911096"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Căn cứ</a:t>
            </a:r>
            <a:endParaRPr lang="en-US" dirty="0">
              <a:latin typeface="Times New Roman" panose="02020603050405020304" pitchFamily="18" charset="0"/>
              <a:cs typeface="Times New Roman" panose="02020603050405020304" pitchFamily="18" charset="0"/>
            </a:endParaRPr>
          </a:p>
        </p:txBody>
      </p:sp>
      <p:sp>
        <p:nvSpPr>
          <p:cNvPr id="36" name="Shape 34"/>
          <p:cNvSpPr/>
          <p:nvPr/>
        </p:nvSpPr>
        <p:spPr>
          <a:xfrm>
            <a:off x="8202168" y="2350008"/>
            <a:ext cx="1115568"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7" name="Text 35"/>
          <p:cNvSpPr/>
          <p:nvPr/>
        </p:nvSpPr>
        <p:spPr>
          <a:xfrm>
            <a:off x="8252460" y="2450592"/>
            <a:ext cx="1014984"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Kỳ</a:t>
            </a:r>
            <a:endParaRPr lang="en-US" dirty="0">
              <a:latin typeface="Times New Roman" panose="02020603050405020304" pitchFamily="18" charset="0"/>
              <a:cs typeface="Times New Roman" panose="02020603050405020304" pitchFamily="18" charset="0"/>
            </a:endParaRPr>
          </a:p>
        </p:txBody>
      </p:sp>
      <p:sp>
        <p:nvSpPr>
          <p:cNvPr id="38" name="Shape 36"/>
          <p:cNvSpPr/>
          <p:nvPr/>
        </p:nvSpPr>
        <p:spPr>
          <a:xfrm>
            <a:off x="9317736" y="2350008"/>
            <a:ext cx="1152144"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9" name="Text 37"/>
          <p:cNvSpPr/>
          <p:nvPr/>
        </p:nvSpPr>
        <p:spPr>
          <a:xfrm>
            <a:off x="9368028" y="2450592"/>
            <a:ext cx="1051560"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Trạng thái</a:t>
            </a:r>
            <a:endParaRPr lang="en-US" dirty="0">
              <a:latin typeface="Times New Roman" panose="02020603050405020304" pitchFamily="18" charset="0"/>
              <a:cs typeface="Times New Roman" panose="02020603050405020304" pitchFamily="18" charset="0"/>
            </a:endParaRPr>
          </a:p>
        </p:txBody>
      </p:sp>
      <p:sp>
        <p:nvSpPr>
          <p:cNvPr id="40" name="Shape 38"/>
          <p:cNvSpPr/>
          <p:nvPr/>
        </p:nvSpPr>
        <p:spPr>
          <a:xfrm>
            <a:off x="10469880" y="2350008"/>
            <a:ext cx="1088136" cy="658368"/>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1" name="Text 39"/>
          <p:cNvSpPr/>
          <p:nvPr/>
        </p:nvSpPr>
        <p:spPr>
          <a:xfrm>
            <a:off x="10520172" y="2450592"/>
            <a:ext cx="987552" cy="47548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Nguồn</a:t>
            </a:r>
            <a:endParaRPr lang="en-US" dirty="0">
              <a:latin typeface="Times New Roman" panose="02020603050405020304" pitchFamily="18" charset="0"/>
              <a:cs typeface="Times New Roman" panose="02020603050405020304" pitchFamily="18" charset="0"/>
            </a:endParaRPr>
          </a:p>
        </p:txBody>
      </p:sp>
      <p:sp>
        <p:nvSpPr>
          <p:cNvPr id="42" name="Shape 40"/>
          <p:cNvSpPr/>
          <p:nvPr/>
        </p:nvSpPr>
        <p:spPr>
          <a:xfrm>
            <a:off x="640080" y="3008376"/>
            <a:ext cx="1444752"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3" name="Text 41"/>
          <p:cNvSpPr/>
          <p:nvPr/>
        </p:nvSpPr>
        <p:spPr>
          <a:xfrm>
            <a:off x="704088" y="3099816"/>
            <a:ext cx="1316736" cy="960120"/>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NV.MAU.001</a:t>
            </a:r>
            <a:endParaRPr lang="en-US" dirty="0">
              <a:latin typeface="Times New Roman" panose="02020603050405020304" pitchFamily="18" charset="0"/>
              <a:cs typeface="Times New Roman" panose="02020603050405020304" pitchFamily="18" charset="0"/>
            </a:endParaRPr>
          </a:p>
        </p:txBody>
      </p:sp>
      <p:sp>
        <p:nvSpPr>
          <p:cNvPr id="44" name="Shape 42"/>
          <p:cNvSpPr/>
          <p:nvPr/>
        </p:nvSpPr>
        <p:spPr>
          <a:xfrm>
            <a:off x="2084832" y="3008376"/>
            <a:ext cx="2788920"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5" name="Text 43"/>
          <p:cNvSpPr/>
          <p:nvPr/>
        </p:nvSpPr>
        <p:spPr>
          <a:xfrm>
            <a:off x="2148840" y="3099816"/>
            <a:ext cx="2660904" cy="960120"/>
          </a:xfrm>
          <a:prstGeom prst="rect">
            <a:avLst/>
          </a:prstGeom>
          <a:noFill/>
          <a:ln/>
        </p:spPr>
        <p:txBody>
          <a:bodyPr wrap="square" lIns="0" tIns="0" rIns="0" bIns="0" rtlCol="0" anchor="ctr">
            <a:normAutofit/>
          </a:bodyPr>
          <a:lstStyle/>
          <a:p>
            <a:pPr marL="0" indent="0" algn="l">
              <a:buNone/>
            </a:pPr>
            <a:r>
              <a:rPr lang="en-US" b="1" dirty="0">
                <a:solidFill>
                  <a:srgbClr val="23394B"/>
                </a:solidFill>
                <a:latin typeface="Times New Roman" panose="02020603050405020304" pitchFamily="18" charset="0"/>
                <a:ea typeface="Arial" pitchFamily="34" charset="-122"/>
                <a:cs typeface="Times New Roman" panose="02020603050405020304" pitchFamily="18" charset="0"/>
              </a:rPr>
              <a:t>Xử lý hồ sơ hành chính theo nhiệm vụ được giao</a:t>
            </a:r>
            <a:endParaRPr lang="en-US" b="1" dirty="0">
              <a:latin typeface="Times New Roman" panose="02020603050405020304" pitchFamily="18" charset="0"/>
              <a:cs typeface="Times New Roman" panose="02020603050405020304" pitchFamily="18" charset="0"/>
            </a:endParaRPr>
          </a:p>
        </p:txBody>
      </p:sp>
      <p:sp>
        <p:nvSpPr>
          <p:cNvPr id="46" name="Shape 44"/>
          <p:cNvSpPr/>
          <p:nvPr/>
        </p:nvSpPr>
        <p:spPr>
          <a:xfrm>
            <a:off x="4873752" y="3008376"/>
            <a:ext cx="1316736"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7" name="Text 45"/>
          <p:cNvSpPr/>
          <p:nvPr/>
        </p:nvSpPr>
        <p:spPr>
          <a:xfrm>
            <a:off x="4937760" y="3099816"/>
            <a:ext cx="1188720" cy="960120"/>
          </a:xfrm>
          <a:prstGeom prst="rect">
            <a:avLst/>
          </a:prstGeom>
          <a:noFill/>
          <a:ln/>
        </p:spPr>
        <p:txBody>
          <a:bodyPr wrap="square" lIns="0" tIns="0" rIns="0" bIns="0" rtlCol="0" anchor="ctr">
            <a:normAutofit/>
          </a:bodyPr>
          <a:lstStyle/>
          <a:p>
            <a:pPr marL="0" indent="0" algn="l">
              <a:buNone/>
            </a:pPr>
            <a:r>
              <a:rPr lang="en-US" b="1" dirty="0">
                <a:solidFill>
                  <a:srgbClr val="23394B"/>
                </a:solidFill>
                <a:latin typeface="Times New Roman" panose="02020603050405020304" pitchFamily="18" charset="0"/>
                <a:ea typeface="Arial" pitchFamily="34" charset="-122"/>
                <a:cs typeface="Times New Roman" panose="02020603050405020304" pitchFamily="18" charset="0"/>
              </a:rPr>
              <a:t>UBND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xã</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mẫu</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48" name="Shape 46"/>
          <p:cNvSpPr/>
          <p:nvPr/>
        </p:nvSpPr>
        <p:spPr>
          <a:xfrm>
            <a:off x="6190488" y="3008376"/>
            <a:ext cx="2011680"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9" name="Text 47"/>
          <p:cNvSpPr/>
          <p:nvPr/>
        </p:nvSpPr>
        <p:spPr>
          <a:xfrm>
            <a:off x="6254496" y="3099816"/>
            <a:ext cx="1883664" cy="960120"/>
          </a:xfrm>
          <a:prstGeom prst="rect">
            <a:avLst/>
          </a:prstGeom>
          <a:noFill/>
          <a:ln/>
        </p:spPr>
        <p:txBody>
          <a:bodyPr wrap="square" lIns="0" tIns="0" rIns="0" bIns="0" rtlCol="0" anchor="ctr">
            <a:normAutofit/>
          </a:bodyPr>
          <a:lstStyle/>
          <a:p>
            <a:pPr marL="0" indent="0" algn="l">
              <a:buNone/>
            </a:pPr>
            <a:r>
              <a:rPr lang="en-US" b="1" dirty="0">
                <a:solidFill>
                  <a:srgbClr val="23394B"/>
                </a:solidFill>
                <a:latin typeface="Times New Roman" panose="02020603050405020304" pitchFamily="18" charset="0"/>
                <a:ea typeface="Arial" pitchFamily="34" charset="-122"/>
                <a:cs typeface="Times New Roman" panose="02020603050405020304" pitchFamily="18" charset="0"/>
              </a:rPr>
              <a:t>Văn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bản</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có</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hiệu</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lực</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giả</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23394B"/>
                </a:solidFill>
                <a:latin typeface="Times New Roman" panose="02020603050405020304" pitchFamily="18" charset="0"/>
                <a:ea typeface="Arial" pitchFamily="34" charset="-122"/>
                <a:cs typeface="Times New Roman" panose="02020603050405020304" pitchFamily="18" charset="0"/>
              </a:rPr>
              <a:t>định</a:t>
            </a:r>
            <a:r>
              <a:rPr lang="en-US" b="1" dirty="0">
                <a:solidFill>
                  <a:srgbClr val="23394B"/>
                </a:solidFill>
                <a:latin typeface="Times New Roman" panose="02020603050405020304" pitchFamily="18" charset="0"/>
                <a:ea typeface="Arial" pitchFamily="34" charset="-122"/>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50" name="Shape 48"/>
          <p:cNvSpPr/>
          <p:nvPr/>
        </p:nvSpPr>
        <p:spPr>
          <a:xfrm>
            <a:off x="8202168" y="3008376"/>
            <a:ext cx="1115568"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1" name="Text 49"/>
          <p:cNvSpPr/>
          <p:nvPr/>
        </p:nvSpPr>
        <p:spPr>
          <a:xfrm>
            <a:off x="8266176" y="3099816"/>
            <a:ext cx="987552" cy="960120"/>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2025–2026</a:t>
            </a:r>
            <a:endParaRPr lang="en-US" dirty="0">
              <a:latin typeface="Times New Roman" panose="02020603050405020304" pitchFamily="18" charset="0"/>
              <a:cs typeface="Times New Roman" panose="02020603050405020304" pitchFamily="18" charset="0"/>
            </a:endParaRPr>
          </a:p>
        </p:txBody>
      </p:sp>
      <p:sp>
        <p:nvSpPr>
          <p:cNvPr id="52" name="Shape 50"/>
          <p:cNvSpPr/>
          <p:nvPr/>
        </p:nvSpPr>
        <p:spPr>
          <a:xfrm>
            <a:off x="9317736" y="3008376"/>
            <a:ext cx="1152144"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3" name="Text 51"/>
          <p:cNvSpPr/>
          <p:nvPr/>
        </p:nvSpPr>
        <p:spPr>
          <a:xfrm>
            <a:off x="9381744" y="3099816"/>
            <a:ext cx="1024128" cy="960120"/>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Đang thực hiện</a:t>
            </a:r>
            <a:endParaRPr lang="en-US" dirty="0">
              <a:latin typeface="Times New Roman" panose="02020603050405020304" pitchFamily="18" charset="0"/>
              <a:cs typeface="Times New Roman" panose="02020603050405020304" pitchFamily="18" charset="0"/>
            </a:endParaRPr>
          </a:p>
        </p:txBody>
      </p:sp>
      <p:sp>
        <p:nvSpPr>
          <p:cNvPr id="54" name="Shape 52"/>
          <p:cNvSpPr/>
          <p:nvPr/>
        </p:nvSpPr>
        <p:spPr>
          <a:xfrm>
            <a:off x="10469880" y="3008376"/>
            <a:ext cx="1088136" cy="111556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5" name="Text 53"/>
          <p:cNvSpPr/>
          <p:nvPr/>
        </p:nvSpPr>
        <p:spPr>
          <a:xfrm>
            <a:off x="10533888" y="3099816"/>
            <a:ext cx="960120" cy="960120"/>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Hồ sơ theo dõi</a:t>
            </a:r>
            <a:endParaRPr lang="en-US" dirty="0">
              <a:latin typeface="Times New Roman" panose="02020603050405020304" pitchFamily="18" charset="0"/>
              <a:cs typeface="Times New Roman" panose="02020603050405020304" pitchFamily="18" charset="0"/>
            </a:endParaRPr>
          </a:p>
        </p:txBody>
      </p:sp>
      <p:sp>
        <p:nvSpPr>
          <p:cNvPr id="56" name="Shape 54"/>
          <p:cNvSpPr/>
          <p:nvPr/>
        </p:nvSpPr>
        <p:spPr>
          <a:xfrm>
            <a:off x="658368" y="4279392"/>
            <a:ext cx="5285232" cy="1115568"/>
          </a:xfrm>
          <a:prstGeom prst="roundRect">
            <a:avLst>
              <a:gd name="adj" fmla="val 11828"/>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7" name="Shape 55"/>
          <p:cNvSpPr/>
          <p:nvPr/>
        </p:nvSpPr>
        <p:spPr>
          <a:xfrm>
            <a:off x="658368" y="4279392"/>
            <a:ext cx="50292" cy="850392"/>
          </a:xfrm>
          <a:prstGeom prst="rect">
            <a:avLst/>
          </a:prstGeom>
          <a:solidFill>
            <a:srgbClr val="245C80"/>
          </a:solidFill>
          <a:ln w="1270">
            <a:solidFill>
              <a:srgbClr val="245C80"/>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8" name="Text 56"/>
          <p:cNvSpPr/>
          <p:nvPr/>
        </p:nvSpPr>
        <p:spPr>
          <a:xfrm>
            <a:off x="832104" y="4389120"/>
            <a:ext cx="4965192" cy="246888"/>
          </a:xfrm>
          <a:prstGeom prst="rect">
            <a:avLst/>
          </a:prstGeom>
          <a:noFill/>
          <a:ln/>
        </p:spPr>
        <p:txBody>
          <a:bodyPr wrap="square" lIns="0" tIns="0" rIns="0" bIns="0" rtlCol="0" anchor="ctr">
            <a:noAutofit/>
          </a:bodyPr>
          <a:lstStyle/>
          <a:p>
            <a:pPr marL="0" indent="0" algn="l">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ĐỐI CHIẾU 02 NGUỒN</a:t>
            </a:r>
            <a:endParaRPr lang="en-US" sz="2000" dirty="0">
              <a:latin typeface="Times New Roman" panose="02020603050405020304" pitchFamily="18" charset="0"/>
              <a:cs typeface="Times New Roman" panose="02020603050405020304" pitchFamily="18" charset="0"/>
            </a:endParaRPr>
          </a:p>
        </p:txBody>
      </p:sp>
      <p:sp>
        <p:nvSpPr>
          <p:cNvPr id="59" name="Text 57"/>
          <p:cNvSpPr/>
          <p:nvPr/>
        </p:nvSpPr>
        <p:spPr>
          <a:xfrm>
            <a:off x="832104" y="4727448"/>
            <a:ext cx="4974336" cy="347472"/>
          </a:xfrm>
          <a:prstGeom prst="rect">
            <a:avLst/>
          </a:prstGeom>
          <a:noFill/>
          <a:ln/>
        </p:spPr>
        <p:txBody>
          <a:bodyPr wrap="square" lIns="0" tIns="0" rIns="0" bIns="0" rtlCol="0" anchor="t">
            <a:no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Danh mục hệ thống hóa từ văn bản và nhiệm vụ thực tế đang thực hiện.</a:t>
            </a:r>
            <a:endParaRPr lang="en-US" sz="2000" dirty="0">
              <a:latin typeface="Times New Roman" panose="02020603050405020304" pitchFamily="18" charset="0"/>
              <a:cs typeface="Times New Roman" panose="02020603050405020304" pitchFamily="18" charset="0"/>
            </a:endParaRPr>
          </a:p>
        </p:txBody>
      </p:sp>
      <p:sp>
        <p:nvSpPr>
          <p:cNvPr id="60" name="Shape 58"/>
          <p:cNvSpPr/>
          <p:nvPr/>
        </p:nvSpPr>
        <p:spPr>
          <a:xfrm>
            <a:off x="6181344" y="4279392"/>
            <a:ext cx="5285232" cy="1188720"/>
          </a:xfrm>
          <a:prstGeom prst="roundRect">
            <a:avLst>
              <a:gd name="adj" fmla="val 11828"/>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61" name="Shape 59"/>
          <p:cNvSpPr/>
          <p:nvPr/>
        </p:nvSpPr>
        <p:spPr>
          <a:xfrm>
            <a:off x="6181344" y="4279392"/>
            <a:ext cx="50292" cy="850392"/>
          </a:xfrm>
          <a:prstGeom prst="rect">
            <a:avLst/>
          </a:prstGeom>
          <a:solidFill>
            <a:srgbClr val="167A78"/>
          </a:solidFill>
          <a:ln w="1270">
            <a:solidFill>
              <a:srgbClr val="167A78"/>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62" name="Text 60"/>
          <p:cNvSpPr/>
          <p:nvPr/>
        </p:nvSpPr>
        <p:spPr>
          <a:xfrm>
            <a:off x="6355080" y="4389120"/>
            <a:ext cx="4965192" cy="246888"/>
          </a:xfrm>
          <a:prstGeom prst="rect">
            <a:avLst/>
          </a:prstGeom>
          <a:noFill/>
          <a:ln/>
        </p:spPr>
        <p:txBody>
          <a:bodyPr wrap="square" lIns="0" tIns="0" rIns="0" bIns="0" rtlCol="0" anchor="ctr">
            <a:noAutofit/>
          </a:bodyPr>
          <a:lstStyle/>
          <a:p>
            <a:pPr marL="0" indent="0" algn="l">
              <a:buNone/>
            </a:pPr>
            <a:r>
              <a:rPr lang="en-US" sz="2000" b="1" dirty="0">
                <a:solidFill>
                  <a:srgbClr val="167A78"/>
                </a:solidFill>
                <a:latin typeface="Times New Roman" panose="02020603050405020304" pitchFamily="18" charset="0"/>
                <a:ea typeface="Arial" pitchFamily="34" charset="-122"/>
                <a:cs typeface="Times New Roman" panose="02020603050405020304" pitchFamily="18" charset="0"/>
              </a:rPr>
              <a:t>SẢN PHẨM BƯỚC 1</a:t>
            </a:r>
            <a:endParaRPr lang="en-US" sz="2000" dirty="0">
              <a:latin typeface="Times New Roman" panose="02020603050405020304" pitchFamily="18" charset="0"/>
              <a:cs typeface="Times New Roman" panose="02020603050405020304" pitchFamily="18" charset="0"/>
            </a:endParaRPr>
          </a:p>
        </p:txBody>
      </p:sp>
      <p:sp>
        <p:nvSpPr>
          <p:cNvPr id="63" name="Text 61"/>
          <p:cNvSpPr/>
          <p:nvPr/>
        </p:nvSpPr>
        <p:spPr>
          <a:xfrm>
            <a:off x="6355080" y="4727448"/>
            <a:ext cx="4974336" cy="347472"/>
          </a:xfrm>
          <a:prstGeom prst="rect">
            <a:avLst/>
          </a:prstGeom>
          <a:noFill/>
          <a:ln/>
        </p:spPr>
        <p:txBody>
          <a:bodyPr wrap="square" lIns="0" tIns="0" rIns="0" bIns="0" rtlCol="0" anchor="t">
            <a:no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Danh mục nhiệm vụ có mã, nguồn, căn cứ, trạng thái; nội dung chưa rõ ghi riêng.</a:t>
            </a:r>
            <a:endParaRPr lang="en-US" sz="2000" dirty="0">
              <a:latin typeface="Times New Roman" panose="02020603050405020304" pitchFamily="18" charset="0"/>
              <a:cs typeface="Times New Roman" panose="02020603050405020304" pitchFamily="18" charset="0"/>
            </a:endParaRPr>
          </a:p>
        </p:txBody>
      </p:sp>
      <p:sp>
        <p:nvSpPr>
          <p:cNvPr id="64" name="Shape 62"/>
          <p:cNvSpPr/>
          <p:nvPr/>
        </p:nvSpPr>
        <p:spPr>
          <a:xfrm>
            <a:off x="594360" y="5678424"/>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65" name="Text 63"/>
          <p:cNvSpPr/>
          <p:nvPr/>
        </p:nvSpPr>
        <p:spPr>
          <a:xfrm>
            <a:off x="746607" y="5733288"/>
            <a:ext cx="10698480" cy="274320"/>
          </a:xfrm>
          <a:prstGeom prst="rect">
            <a:avLst/>
          </a:prstGeom>
          <a:noFill/>
          <a:ln/>
        </p:spPr>
        <p:txBody>
          <a:bodyPr wrap="square" lIns="0" tIns="0" rIns="0" bIns="0" rtlCol="0" anchor="ctr">
            <a:noAutofit/>
          </a:bodyPr>
          <a:lstStyle/>
          <a:p>
            <a:pPr marL="0" indent="0" algn="ctr">
              <a:buNone/>
            </a:pPr>
            <a:r>
              <a:rPr lang="en-US" sz="2000" b="1" dirty="0">
                <a:solidFill>
                  <a:srgbClr val="B13A43"/>
                </a:solidFill>
                <a:latin typeface="Times New Roman" panose="02020603050405020304" pitchFamily="18" charset="0"/>
                <a:ea typeface="Arial" pitchFamily="34" charset="-122"/>
                <a:cs typeface="Times New Roman" panose="02020603050405020304" pitchFamily="18" charset="0"/>
              </a:rPr>
              <a:t>6.000 hồ sơ là số lượng sản phẩm, KHÔNG phải 6.000 nhiệm vụ.</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A</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Bước 1 · Phân cấp, chuyển giao: ghi ở đâu?</a:t>
            </a:r>
            <a:endParaRPr lang="en-US" sz="32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09</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40080" y="1865376"/>
            <a:ext cx="5303520" cy="2423160"/>
          </a:xfrm>
          <a:prstGeom prst="roundRect">
            <a:avLst>
              <a:gd name="adj" fmla="val 415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795528" y="2029968"/>
            <a:ext cx="4754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850392" y="2048256"/>
            <a:ext cx="3657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1389888" y="2011680"/>
            <a:ext cx="438912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KÊ KHAI TRONG BIỂU</a:t>
            </a:r>
            <a:endParaRPr lang="en-US" sz="2400" dirty="0">
              <a:latin typeface="Times New Roman" panose="02020603050405020304" pitchFamily="18" charset="0"/>
              <a:cs typeface="Times New Roman" panose="02020603050405020304" pitchFamily="18" charset="0"/>
            </a:endParaRPr>
          </a:p>
        </p:txBody>
      </p:sp>
      <p:sp>
        <p:nvSpPr>
          <p:cNvPr id="30" name="Text 28"/>
          <p:cNvSpPr/>
          <p:nvPr/>
        </p:nvSpPr>
        <p:spPr>
          <a:xfrm>
            <a:off x="868680" y="2505456"/>
            <a:ext cx="4864608" cy="1655064"/>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Tên nhiệm vụ, cơ quan thực hiện, căn cứ, kỳ, trạng thái, nguồn.</a:t>
            </a:r>
            <a:endParaRPr lang="en-US" sz="2000" dirty="0">
              <a:latin typeface="Times New Roman" panose="02020603050405020304" pitchFamily="18" charset="0"/>
              <a:cs typeface="Times New Roman" panose="02020603050405020304" pitchFamily="18" charset="0"/>
            </a:endParaRPr>
          </a:p>
        </p:txBody>
      </p:sp>
      <p:sp>
        <p:nvSpPr>
          <p:cNvPr id="31" name="Shape 29"/>
          <p:cNvSpPr/>
          <p:nvPr/>
        </p:nvSpPr>
        <p:spPr>
          <a:xfrm>
            <a:off x="6172200" y="1865376"/>
            <a:ext cx="5303520" cy="2423160"/>
          </a:xfrm>
          <a:prstGeom prst="roundRect">
            <a:avLst>
              <a:gd name="adj" fmla="val 415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Shape 30"/>
          <p:cNvSpPr/>
          <p:nvPr/>
        </p:nvSpPr>
        <p:spPr>
          <a:xfrm>
            <a:off x="6327648" y="2029968"/>
            <a:ext cx="475488"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6382512" y="2048256"/>
            <a:ext cx="3657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
        <p:nvSpPr>
          <p:cNvPr id="34" name="Text 32"/>
          <p:cNvSpPr/>
          <p:nvPr/>
        </p:nvSpPr>
        <p:spPr>
          <a:xfrm>
            <a:off x="6922008" y="2185528"/>
            <a:ext cx="4389120" cy="310896"/>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KÊ KHAI RIÊNG , CÓ THUYẾT MINH KÈM THEO</a:t>
            </a:r>
            <a:endParaRPr lang="en-US" sz="2400" dirty="0">
              <a:latin typeface="Times New Roman" panose="02020603050405020304" pitchFamily="18" charset="0"/>
              <a:cs typeface="Times New Roman" panose="02020603050405020304" pitchFamily="18" charset="0"/>
            </a:endParaRPr>
          </a:p>
        </p:txBody>
      </p:sp>
      <p:sp>
        <p:nvSpPr>
          <p:cNvPr id="35" name="Text 33"/>
          <p:cNvSpPr/>
          <p:nvPr/>
        </p:nvSpPr>
        <p:spPr>
          <a:xfrm>
            <a:off x="6400800" y="2798064"/>
            <a:ext cx="4864608" cy="1655064"/>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Vướng thẩm quyền, quy trình, dữ liệu, điều kiện thực hiện; gắn mã nhiệm vụ để kiến nghị.</a:t>
            </a:r>
            <a:endParaRPr lang="en-US" sz="2000" dirty="0">
              <a:latin typeface="Times New Roman" panose="02020603050405020304" pitchFamily="18" charset="0"/>
              <a:cs typeface="Times New Roman" panose="02020603050405020304" pitchFamily="18" charset="0"/>
            </a:endParaRPr>
          </a:p>
        </p:txBody>
      </p:sp>
      <p:sp>
        <p:nvSpPr>
          <p:cNvPr id="36" name="Shape 34"/>
          <p:cNvSpPr/>
          <p:nvPr/>
        </p:nvSpPr>
        <p:spPr>
          <a:xfrm>
            <a:off x="594360" y="4965191"/>
            <a:ext cx="11027664" cy="722373"/>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Text 35"/>
          <p:cNvSpPr/>
          <p:nvPr/>
        </p:nvSpPr>
        <p:spPr>
          <a:xfrm>
            <a:off x="768096" y="5047487"/>
            <a:ext cx="10698480" cy="557783"/>
          </a:xfrm>
          <a:prstGeom prst="rect">
            <a:avLst/>
          </a:prstGeom>
          <a:noFill/>
          <a:ln/>
        </p:spPr>
        <p:txBody>
          <a:bodyPr wrap="square" lIns="0" tIns="0" rIns="0" bIns="0" rtlCol="0" anchor="ctr">
            <a:normAutofit/>
          </a:bodyPr>
          <a:lstStyle/>
          <a:p>
            <a:pPr marL="0" indent="0" algn="ctr">
              <a:buNone/>
            </a:pPr>
            <a:r>
              <a:rPr lang="en-US" b="1" dirty="0" err="1">
                <a:solidFill>
                  <a:srgbClr val="B13A43"/>
                </a:solidFill>
                <a:latin typeface="Times New Roman" panose="02020603050405020304" pitchFamily="18" charset="0"/>
                <a:ea typeface="Arial" pitchFamily="34" charset="-122"/>
                <a:cs typeface="Times New Roman" panose="02020603050405020304" pitchFamily="18" charset="0"/>
              </a:rPr>
              <a:t>Không</a:t>
            </a:r>
            <a:r>
              <a:rPr lang="en-US" b="1" dirty="0">
                <a:solidFill>
                  <a:srgbClr val="B13A43"/>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B13A43"/>
                </a:solidFill>
                <a:latin typeface="Times New Roman" panose="02020603050405020304" pitchFamily="18" charset="0"/>
                <a:ea typeface="Arial" pitchFamily="34" charset="-122"/>
                <a:cs typeface="Times New Roman" panose="02020603050405020304" pitchFamily="18" charset="0"/>
              </a:rPr>
              <a:t>tự</a:t>
            </a:r>
            <a:r>
              <a:rPr lang="en-US" b="1" dirty="0">
                <a:solidFill>
                  <a:srgbClr val="B13A43"/>
                </a:solidFill>
                <a:latin typeface="Times New Roman" panose="02020603050405020304" pitchFamily="18" charset="0"/>
                <a:ea typeface="Arial" pitchFamily="34" charset="-122"/>
                <a:cs typeface="Times New Roman" panose="02020603050405020304" pitchFamily="18" charset="0"/>
              </a:rPr>
              <a:t> </a:t>
            </a:r>
            <a:r>
              <a:rPr lang="en-US" b="1" dirty="0" err="1">
                <a:solidFill>
                  <a:srgbClr val="B13A43"/>
                </a:solidFill>
                <a:latin typeface="Times New Roman" panose="02020603050405020304" pitchFamily="18" charset="0"/>
                <a:ea typeface="Arial" pitchFamily="34" charset="-122"/>
                <a:cs typeface="Times New Roman" panose="02020603050405020304" pitchFamily="18" charset="0"/>
              </a:rPr>
              <a:t>thay</a:t>
            </a:r>
            <a:r>
              <a:rPr lang="en-US" b="1" dirty="0">
                <a:solidFill>
                  <a:srgbClr val="B13A43"/>
                </a:solidFill>
                <a:latin typeface="Times New Roman" panose="02020603050405020304" pitchFamily="18" charset="0"/>
                <a:ea typeface="Arial" pitchFamily="34" charset="-122"/>
                <a:cs typeface="Times New Roman" panose="02020603050405020304" pitchFamily="18" charset="0"/>
              </a:rPr>
              <a:t> đổi thẩm quyền khi chưa có quyết định của cấp có thẩm quyền.</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A</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2 · A2: Từ nhiệm vụ đến công việc, sản phẩm</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10</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94944" y="1847088"/>
            <a:ext cx="3749040"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749808" y="1865376"/>
            <a:ext cx="3822192" cy="265176"/>
          </a:xfrm>
          <a:prstGeom prst="rect">
            <a:avLst/>
          </a:prstGeom>
          <a:noFill/>
          <a:ln/>
        </p:spPr>
        <p:txBody>
          <a:bodyPr wrap="square" lIns="0" tIns="0" rIns="0" bIns="0" rtlCol="0" anchor="ctr">
            <a:no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TRÍCH CÁC CỘT CHÍNH CỦA BIỂU A2</a:t>
            </a:r>
            <a:endParaRPr lang="en-US" sz="1600" dirty="0">
              <a:latin typeface="Times New Roman" panose="02020603050405020304" pitchFamily="18" charset="0"/>
              <a:cs typeface="Times New Roman" panose="02020603050405020304" pitchFamily="18" charset="0"/>
            </a:endParaRPr>
          </a:p>
        </p:txBody>
      </p:sp>
      <p:sp>
        <p:nvSpPr>
          <p:cNvPr id="28" name="Shape 26"/>
          <p:cNvSpPr/>
          <p:nvPr/>
        </p:nvSpPr>
        <p:spPr>
          <a:xfrm>
            <a:off x="694944" y="2340864"/>
            <a:ext cx="1920240" cy="73152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9" name="Text 27"/>
          <p:cNvSpPr/>
          <p:nvPr/>
        </p:nvSpPr>
        <p:spPr>
          <a:xfrm>
            <a:off x="745236" y="2441448"/>
            <a:ext cx="1819656" cy="54864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công việc</a:t>
            </a:r>
            <a:endParaRPr lang="en-US" sz="1600" dirty="0">
              <a:latin typeface="Times New Roman" panose="02020603050405020304" pitchFamily="18" charset="0"/>
              <a:cs typeface="Times New Roman" panose="02020603050405020304" pitchFamily="18" charset="0"/>
            </a:endParaRPr>
          </a:p>
        </p:txBody>
      </p:sp>
      <p:sp>
        <p:nvSpPr>
          <p:cNvPr id="30" name="Shape 28"/>
          <p:cNvSpPr/>
          <p:nvPr/>
        </p:nvSpPr>
        <p:spPr>
          <a:xfrm>
            <a:off x="2615184" y="2340864"/>
            <a:ext cx="1600200" cy="73152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2665476" y="2441448"/>
            <a:ext cx="1499616" cy="54864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nhiệm vụ</a:t>
            </a:r>
            <a:endParaRPr lang="en-US" sz="1600" dirty="0">
              <a:latin typeface="Times New Roman" panose="02020603050405020304" pitchFamily="18" charset="0"/>
              <a:cs typeface="Times New Roman" panose="02020603050405020304" pitchFamily="18" charset="0"/>
            </a:endParaRPr>
          </a:p>
        </p:txBody>
      </p:sp>
      <p:sp>
        <p:nvSpPr>
          <p:cNvPr id="32" name="Shape 30"/>
          <p:cNvSpPr/>
          <p:nvPr/>
        </p:nvSpPr>
        <p:spPr>
          <a:xfrm>
            <a:off x="4215384" y="2340864"/>
            <a:ext cx="1828800" cy="73152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4265676" y="2441448"/>
            <a:ext cx="1728216" cy="54864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VTVL</a:t>
            </a:r>
            <a:endParaRPr lang="en-US" sz="1600" dirty="0">
              <a:latin typeface="Times New Roman" panose="02020603050405020304" pitchFamily="18" charset="0"/>
              <a:cs typeface="Times New Roman" panose="02020603050405020304" pitchFamily="18" charset="0"/>
            </a:endParaRPr>
          </a:p>
        </p:txBody>
      </p:sp>
      <p:sp>
        <p:nvSpPr>
          <p:cNvPr id="34" name="Shape 32"/>
          <p:cNvSpPr/>
          <p:nvPr/>
        </p:nvSpPr>
        <p:spPr>
          <a:xfrm>
            <a:off x="6044184" y="2340864"/>
            <a:ext cx="2386584" cy="73152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5" name="Text 33"/>
          <p:cNvSpPr/>
          <p:nvPr/>
        </p:nvSpPr>
        <p:spPr>
          <a:xfrm>
            <a:off x="6094476" y="2441448"/>
            <a:ext cx="2286000" cy="54864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Tên công việc</a:t>
            </a:r>
            <a:endParaRPr lang="en-US" sz="1600" dirty="0">
              <a:latin typeface="Times New Roman" panose="02020603050405020304" pitchFamily="18" charset="0"/>
              <a:cs typeface="Times New Roman" panose="02020603050405020304" pitchFamily="18" charset="0"/>
            </a:endParaRPr>
          </a:p>
        </p:txBody>
      </p:sp>
      <p:sp>
        <p:nvSpPr>
          <p:cNvPr id="36" name="Shape 34"/>
          <p:cNvSpPr/>
          <p:nvPr/>
        </p:nvSpPr>
        <p:spPr>
          <a:xfrm>
            <a:off x="8430768" y="2340864"/>
            <a:ext cx="1956816" cy="73152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Text 35"/>
          <p:cNvSpPr/>
          <p:nvPr/>
        </p:nvSpPr>
        <p:spPr>
          <a:xfrm>
            <a:off x="8481060" y="2441448"/>
            <a:ext cx="1856232" cy="54864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Sản phẩm</a:t>
            </a:r>
            <a:endParaRPr lang="en-US" sz="1600" dirty="0">
              <a:latin typeface="Times New Roman" panose="02020603050405020304" pitchFamily="18" charset="0"/>
              <a:cs typeface="Times New Roman" panose="02020603050405020304" pitchFamily="18" charset="0"/>
            </a:endParaRPr>
          </a:p>
        </p:txBody>
      </p:sp>
      <p:sp>
        <p:nvSpPr>
          <p:cNvPr id="38" name="Shape 36"/>
          <p:cNvSpPr/>
          <p:nvPr/>
        </p:nvSpPr>
        <p:spPr>
          <a:xfrm>
            <a:off x="10387584" y="2340864"/>
            <a:ext cx="1188720" cy="73152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9" name="Text 37"/>
          <p:cNvSpPr/>
          <p:nvPr/>
        </p:nvSpPr>
        <p:spPr>
          <a:xfrm>
            <a:off x="10437876" y="2441448"/>
            <a:ext cx="1088136" cy="54864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Đơn vị tính</a:t>
            </a:r>
            <a:endParaRPr lang="en-US" sz="1600" dirty="0">
              <a:latin typeface="Times New Roman" panose="02020603050405020304" pitchFamily="18" charset="0"/>
              <a:cs typeface="Times New Roman" panose="02020603050405020304" pitchFamily="18" charset="0"/>
            </a:endParaRPr>
          </a:p>
        </p:txBody>
      </p:sp>
      <p:sp>
        <p:nvSpPr>
          <p:cNvPr id="40" name="Shape 38"/>
          <p:cNvSpPr/>
          <p:nvPr/>
        </p:nvSpPr>
        <p:spPr>
          <a:xfrm>
            <a:off x="694944" y="3072384"/>
            <a:ext cx="1920240" cy="119786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1" name="Text 39"/>
          <p:cNvSpPr/>
          <p:nvPr/>
        </p:nvSpPr>
        <p:spPr>
          <a:xfrm>
            <a:off x="758952" y="3163824"/>
            <a:ext cx="1792224" cy="104241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CV.MAU.001.01</a:t>
            </a:r>
            <a:endParaRPr lang="en-US" dirty="0">
              <a:latin typeface="Times New Roman" panose="02020603050405020304" pitchFamily="18" charset="0"/>
              <a:cs typeface="Times New Roman" panose="02020603050405020304" pitchFamily="18" charset="0"/>
            </a:endParaRPr>
          </a:p>
        </p:txBody>
      </p:sp>
      <p:sp>
        <p:nvSpPr>
          <p:cNvPr id="42" name="Shape 40"/>
          <p:cNvSpPr/>
          <p:nvPr/>
        </p:nvSpPr>
        <p:spPr>
          <a:xfrm>
            <a:off x="2615184" y="3072384"/>
            <a:ext cx="1600200" cy="119786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3" name="Text 41"/>
          <p:cNvSpPr/>
          <p:nvPr/>
        </p:nvSpPr>
        <p:spPr>
          <a:xfrm>
            <a:off x="2679192" y="3163824"/>
            <a:ext cx="1472184" cy="104241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NV.MAU.001</a:t>
            </a:r>
            <a:endParaRPr lang="en-US" dirty="0">
              <a:latin typeface="Times New Roman" panose="02020603050405020304" pitchFamily="18" charset="0"/>
              <a:cs typeface="Times New Roman" panose="02020603050405020304" pitchFamily="18" charset="0"/>
            </a:endParaRPr>
          </a:p>
        </p:txBody>
      </p:sp>
      <p:sp>
        <p:nvSpPr>
          <p:cNvPr id="44" name="Shape 42"/>
          <p:cNvSpPr/>
          <p:nvPr/>
        </p:nvSpPr>
        <p:spPr>
          <a:xfrm>
            <a:off x="4215384" y="3072384"/>
            <a:ext cx="1828800" cy="119786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5" name="Text 43"/>
          <p:cNvSpPr/>
          <p:nvPr/>
        </p:nvSpPr>
        <p:spPr>
          <a:xfrm>
            <a:off x="4279392" y="3163824"/>
            <a:ext cx="1700784" cy="104241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VTVL.MAU.001</a:t>
            </a:r>
            <a:endParaRPr lang="en-US" dirty="0">
              <a:latin typeface="Times New Roman" panose="02020603050405020304" pitchFamily="18" charset="0"/>
              <a:cs typeface="Times New Roman" panose="02020603050405020304" pitchFamily="18" charset="0"/>
            </a:endParaRPr>
          </a:p>
        </p:txBody>
      </p:sp>
      <p:sp>
        <p:nvSpPr>
          <p:cNvPr id="46" name="Shape 44"/>
          <p:cNvSpPr/>
          <p:nvPr/>
        </p:nvSpPr>
        <p:spPr>
          <a:xfrm>
            <a:off x="6044184" y="3072384"/>
            <a:ext cx="2386584" cy="119786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7" name="Text 45"/>
          <p:cNvSpPr/>
          <p:nvPr/>
        </p:nvSpPr>
        <p:spPr>
          <a:xfrm>
            <a:off x="6108192" y="3163824"/>
            <a:ext cx="2258568" cy="104241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Xử lý và hoàn tất hồ sơ</a:t>
            </a:r>
            <a:endParaRPr lang="en-US" dirty="0">
              <a:latin typeface="Times New Roman" panose="02020603050405020304" pitchFamily="18" charset="0"/>
              <a:cs typeface="Times New Roman" panose="02020603050405020304" pitchFamily="18" charset="0"/>
            </a:endParaRPr>
          </a:p>
        </p:txBody>
      </p:sp>
      <p:sp>
        <p:nvSpPr>
          <p:cNvPr id="48" name="Shape 46"/>
          <p:cNvSpPr/>
          <p:nvPr/>
        </p:nvSpPr>
        <p:spPr>
          <a:xfrm>
            <a:off x="8430768" y="3072384"/>
            <a:ext cx="1956816" cy="119786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9" name="Text 47"/>
          <p:cNvSpPr/>
          <p:nvPr/>
        </p:nvSpPr>
        <p:spPr>
          <a:xfrm>
            <a:off x="8494776" y="3163824"/>
            <a:ext cx="1892808" cy="104241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Hồ sơ </a:t>
            </a:r>
            <a:r>
              <a:rPr lang="en-US" dirty="0" err="1">
                <a:solidFill>
                  <a:srgbClr val="23394B"/>
                </a:solidFill>
                <a:latin typeface="Times New Roman" panose="02020603050405020304" pitchFamily="18" charset="0"/>
                <a:ea typeface="Arial" pitchFamily="34" charset="-122"/>
                <a:cs typeface="Times New Roman" panose="02020603050405020304" pitchFamily="18" charset="0"/>
              </a:rPr>
              <a:t>đã</a:t>
            </a:r>
            <a:r>
              <a:rPr lang="en-US" dirty="0">
                <a:solidFill>
                  <a:srgbClr val="23394B"/>
                </a:solidFill>
                <a:latin typeface="Times New Roman" panose="02020603050405020304" pitchFamily="18" charset="0"/>
                <a:ea typeface="Arial" pitchFamily="34" charset="-122"/>
                <a:cs typeface="Times New Roman" panose="02020603050405020304" pitchFamily="18" charset="0"/>
              </a:rPr>
              <a:t> </a:t>
            </a:r>
          </a:p>
          <a:p>
            <a:pPr marL="0" indent="0" algn="l">
              <a:buNone/>
            </a:pPr>
            <a:r>
              <a:rPr lang="en-US" dirty="0" err="1">
                <a:solidFill>
                  <a:srgbClr val="23394B"/>
                </a:solidFill>
                <a:latin typeface="Times New Roman" panose="02020603050405020304" pitchFamily="18" charset="0"/>
                <a:ea typeface="Arial" pitchFamily="34" charset="-122"/>
                <a:cs typeface="Times New Roman" panose="02020603050405020304" pitchFamily="18" charset="0"/>
              </a:rPr>
              <a:t>hoàn</a:t>
            </a:r>
            <a:r>
              <a:rPr lang="en-US" dirty="0">
                <a:solidFill>
                  <a:srgbClr val="23394B"/>
                </a:solidFill>
                <a:latin typeface="Times New Roman" panose="02020603050405020304" pitchFamily="18" charset="0"/>
                <a:ea typeface="Arial" pitchFamily="34" charset="-122"/>
                <a:cs typeface="Times New Roman" panose="02020603050405020304" pitchFamily="18" charset="0"/>
              </a:rPr>
              <a:t> thành</a:t>
            </a:r>
            <a:endParaRPr lang="en-US" dirty="0">
              <a:latin typeface="Times New Roman" panose="02020603050405020304" pitchFamily="18" charset="0"/>
              <a:cs typeface="Times New Roman" panose="02020603050405020304" pitchFamily="18" charset="0"/>
            </a:endParaRPr>
          </a:p>
        </p:txBody>
      </p:sp>
      <p:sp>
        <p:nvSpPr>
          <p:cNvPr id="50" name="Shape 48"/>
          <p:cNvSpPr/>
          <p:nvPr/>
        </p:nvSpPr>
        <p:spPr>
          <a:xfrm>
            <a:off x="10387584" y="3072384"/>
            <a:ext cx="1188720" cy="119786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1" name="Text 49"/>
          <p:cNvSpPr/>
          <p:nvPr/>
        </p:nvSpPr>
        <p:spPr>
          <a:xfrm>
            <a:off x="10451592" y="3163824"/>
            <a:ext cx="1060704" cy="104241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Hồ sơ</a:t>
            </a:r>
            <a:endParaRPr lang="en-US" dirty="0">
              <a:latin typeface="Times New Roman" panose="02020603050405020304" pitchFamily="18" charset="0"/>
              <a:cs typeface="Times New Roman" panose="02020603050405020304" pitchFamily="18" charset="0"/>
            </a:endParaRPr>
          </a:p>
        </p:txBody>
      </p:sp>
      <p:sp>
        <p:nvSpPr>
          <p:cNvPr id="52" name="Shape 50"/>
          <p:cNvSpPr/>
          <p:nvPr/>
        </p:nvSpPr>
        <p:spPr>
          <a:xfrm>
            <a:off x="694944" y="4434839"/>
            <a:ext cx="7004304" cy="1014985"/>
          </a:xfrm>
          <a:prstGeom prst="roundRect">
            <a:avLst>
              <a:gd name="adj" fmla="val 1250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3" name="Shape 51"/>
          <p:cNvSpPr/>
          <p:nvPr/>
        </p:nvSpPr>
        <p:spPr>
          <a:xfrm>
            <a:off x="694944" y="4434840"/>
            <a:ext cx="50292" cy="804672"/>
          </a:xfrm>
          <a:prstGeom prst="rect">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4" name="Text 52"/>
          <p:cNvSpPr/>
          <p:nvPr/>
        </p:nvSpPr>
        <p:spPr>
          <a:xfrm>
            <a:off x="868680" y="4544568"/>
            <a:ext cx="6684264" cy="246888"/>
          </a:xfrm>
          <a:prstGeom prst="rect">
            <a:avLst/>
          </a:prstGeom>
          <a:noFill/>
          <a:ln/>
        </p:spPr>
        <p:txBody>
          <a:bodyPr wrap="square" lIns="0" tIns="0" rIns="0" bIns="0" rtlCol="0" anchor="ctr">
            <a:noAutofit/>
          </a:bodyPr>
          <a:lstStyle/>
          <a:p>
            <a:pPr marL="0" indent="0" algn="l">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VÍ DỤ LIÊN KẾT</a:t>
            </a:r>
            <a:endParaRPr lang="en-US" dirty="0">
              <a:latin typeface="Times New Roman" panose="02020603050405020304" pitchFamily="18" charset="0"/>
              <a:cs typeface="Times New Roman" panose="02020603050405020304" pitchFamily="18" charset="0"/>
            </a:endParaRPr>
          </a:p>
        </p:txBody>
      </p:sp>
      <p:sp>
        <p:nvSpPr>
          <p:cNvPr id="55" name="Text 53"/>
          <p:cNvSpPr/>
          <p:nvPr/>
        </p:nvSpPr>
        <p:spPr>
          <a:xfrm>
            <a:off x="868680" y="4882896"/>
            <a:ext cx="6693408" cy="301752"/>
          </a:xfrm>
          <a:prstGeom prst="rect">
            <a:avLst/>
          </a:prstGeom>
          <a:noFill/>
          <a:ln/>
        </p:spPr>
        <p:txBody>
          <a:bodyPr wrap="square" lIns="0" tIns="0" rIns="0" bIns="0" rtlCol="0" anchor="t">
            <a:no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A1 = nhiệm vụ gốc; C1 = mã vị trí có sẵn; A2 = công việc, sản phẩm và trách nhiệm.</a:t>
            </a:r>
            <a:endParaRPr lang="en-US" dirty="0">
              <a:latin typeface="Times New Roman" panose="02020603050405020304" pitchFamily="18" charset="0"/>
              <a:cs typeface="Times New Roman" panose="02020603050405020304" pitchFamily="18" charset="0"/>
            </a:endParaRPr>
          </a:p>
        </p:txBody>
      </p:sp>
      <p:sp>
        <p:nvSpPr>
          <p:cNvPr id="56" name="Shape 54"/>
          <p:cNvSpPr/>
          <p:nvPr/>
        </p:nvSpPr>
        <p:spPr>
          <a:xfrm>
            <a:off x="7955280" y="4434840"/>
            <a:ext cx="3502152" cy="960120"/>
          </a:xfrm>
          <a:prstGeom prst="roundRect">
            <a:avLst>
              <a:gd name="adj" fmla="val 1250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7" name="Shape 55"/>
          <p:cNvSpPr/>
          <p:nvPr/>
        </p:nvSpPr>
        <p:spPr>
          <a:xfrm>
            <a:off x="7955280" y="4434840"/>
            <a:ext cx="50292" cy="804672"/>
          </a:xfrm>
          <a:prstGeom prst="rect">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8" name="Text 56"/>
          <p:cNvSpPr/>
          <p:nvPr/>
        </p:nvSpPr>
        <p:spPr>
          <a:xfrm>
            <a:off x="8129016" y="4544568"/>
            <a:ext cx="3182112" cy="246888"/>
          </a:xfrm>
          <a:prstGeom prst="rect">
            <a:avLst/>
          </a:prstGeom>
          <a:noFill/>
          <a:ln/>
        </p:spPr>
        <p:txBody>
          <a:bodyPr wrap="square" lIns="0" tIns="0" rIns="0" bIns="0" rtlCol="0" anchor="ctr">
            <a:noAutofit/>
          </a:bodyPr>
          <a:lstStyle/>
          <a:p>
            <a:pPr marL="0" indent="0" algn="l">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KHÔNG TÍNH TRÙNG</a:t>
            </a:r>
            <a:endParaRPr lang="en-US" dirty="0">
              <a:latin typeface="Times New Roman" panose="02020603050405020304" pitchFamily="18" charset="0"/>
              <a:cs typeface="Times New Roman" panose="02020603050405020304" pitchFamily="18" charset="0"/>
            </a:endParaRPr>
          </a:p>
        </p:txBody>
      </p:sp>
      <p:sp>
        <p:nvSpPr>
          <p:cNvPr id="59" name="Text 57"/>
          <p:cNvSpPr/>
          <p:nvPr/>
        </p:nvSpPr>
        <p:spPr>
          <a:xfrm>
            <a:off x="8129016" y="4882896"/>
            <a:ext cx="3191256" cy="301752"/>
          </a:xfrm>
          <a:prstGeom prst="rect">
            <a:avLst/>
          </a:prstGeom>
          <a:noFill/>
          <a:ln/>
        </p:spPr>
        <p:txBody>
          <a:bodyPr wrap="square" lIns="0" tIns="0" rIns="0" bIns="0" rtlCol="0" anchor="t">
            <a:no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Nhiều vị trí cùng tham gia, nhưng mỗi sản phẩm cuối cùng chỉ tính 01 lần.</a:t>
            </a:r>
            <a:endParaRPr lang="en-US" sz="1600" dirty="0">
              <a:latin typeface="Times New Roman" panose="02020603050405020304" pitchFamily="18" charset="0"/>
              <a:cs typeface="Times New Roman" panose="02020603050405020304" pitchFamily="18" charset="0"/>
            </a:endParaRPr>
          </a:p>
        </p:txBody>
      </p:sp>
      <p:sp>
        <p:nvSpPr>
          <p:cNvPr id="60" name="Shape 58"/>
          <p:cNvSpPr/>
          <p:nvPr/>
        </p:nvSpPr>
        <p:spPr>
          <a:xfrm>
            <a:off x="585216" y="5500116"/>
            <a:ext cx="11027664" cy="868680"/>
          </a:xfrm>
          <a:prstGeom prst="roundRect">
            <a:avLst>
              <a:gd name="adj" fmla="val 18750"/>
            </a:avLst>
          </a:prstGeom>
          <a:solidFill>
            <a:srgbClr val="ECF5FA"/>
          </a:solidFill>
          <a:ln w="1270">
            <a:solidFill>
              <a:srgbClr val="ECF5FA"/>
            </a:solidFill>
            <a:prstDash val="solid"/>
          </a:ln>
        </p:spPr>
        <p:txBody>
          <a:bodyPr/>
          <a:lstStyle/>
          <a:p>
            <a:endParaRPr lang="en-US" sz="2400" dirty="0">
              <a:latin typeface="Times New Roman" panose="02020603050405020304" pitchFamily="18" charset="0"/>
              <a:cs typeface="Times New Roman" panose="02020603050405020304" pitchFamily="18" charset="0"/>
            </a:endParaRPr>
          </a:p>
        </p:txBody>
      </p:sp>
      <p:sp>
        <p:nvSpPr>
          <p:cNvPr id="61" name="Text 59"/>
          <p:cNvSpPr/>
          <p:nvPr/>
        </p:nvSpPr>
        <p:spPr>
          <a:xfrm>
            <a:off x="758952" y="5705855"/>
            <a:ext cx="10698480" cy="274320"/>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Không tách mỗi thao tác nhỏ thành một vị trí việc làm mới.</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B</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3 · B1: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Thống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kê</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khối</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lượng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sản</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phẩm</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và</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thời</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gian</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lao</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động</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11</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94944" y="1956816"/>
            <a:ext cx="10762488" cy="859536"/>
          </a:xfrm>
          <a:prstGeom prst="roundRect">
            <a:avLst>
              <a:gd name="adj" fmla="val 11702"/>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896112" y="2194560"/>
            <a:ext cx="13898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950976" y="2212848"/>
            <a:ext cx="12801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ƯU TIÊN 1</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2578608" y="2139696"/>
            <a:ext cx="8503920" cy="466344"/>
          </a:xfrm>
          <a:prstGeom prst="rect">
            <a:avLst/>
          </a:prstGeom>
          <a:noFill/>
          <a:ln/>
        </p:spPr>
        <p:txBody>
          <a:bodyPr wrap="square" lIns="0" tIns="0" rIns="0" bIns="0" rtlCol="0" anchor="ctr">
            <a:normAutofit/>
          </a:bodyPr>
          <a:lstStyle/>
          <a:p>
            <a:pPr marL="0" indent="0" algn="l">
              <a:buNone/>
            </a:pPr>
            <a:r>
              <a:rPr lang="en-US" sz="2400" dirty="0">
                <a:solidFill>
                  <a:srgbClr val="163854"/>
                </a:solidFill>
                <a:latin typeface="Times New Roman" panose="02020603050405020304" pitchFamily="18" charset="0"/>
                <a:ea typeface="Arial" pitchFamily="34" charset="-122"/>
                <a:cs typeface="Times New Roman" panose="02020603050405020304" pitchFamily="18" charset="0"/>
              </a:rPr>
              <a:t>Định mức chuyên ngành còn hiệu lực</a:t>
            </a:r>
            <a:endParaRPr lang="en-US" sz="2400" dirty="0">
              <a:latin typeface="Times New Roman" panose="02020603050405020304" pitchFamily="18" charset="0"/>
              <a:cs typeface="Times New Roman" panose="02020603050405020304" pitchFamily="18" charset="0"/>
            </a:endParaRPr>
          </a:p>
        </p:txBody>
      </p:sp>
      <p:sp>
        <p:nvSpPr>
          <p:cNvPr id="30" name="Shape 28"/>
          <p:cNvSpPr/>
          <p:nvPr/>
        </p:nvSpPr>
        <p:spPr>
          <a:xfrm>
            <a:off x="694944" y="3035808"/>
            <a:ext cx="10762488" cy="859536"/>
          </a:xfrm>
          <a:prstGeom prst="roundRect">
            <a:avLst>
              <a:gd name="adj" fmla="val 11702"/>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Shape 29"/>
          <p:cNvSpPr/>
          <p:nvPr/>
        </p:nvSpPr>
        <p:spPr>
          <a:xfrm>
            <a:off x="896112" y="3273552"/>
            <a:ext cx="13898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Text 30"/>
          <p:cNvSpPr/>
          <p:nvPr/>
        </p:nvSpPr>
        <p:spPr>
          <a:xfrm>
            <a:off x="950976" y="3291840"/>
            <a:ext cx="1280160"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ƯU TIÊN 2</a:t>
            </a:r>
            <a:endParaRPr lang="en-US" sz="1600" dirty="0">
              <a:latin typeface="Times New Roman" panose="02020603050405020304" pitchFamily="18" charset="0"/>
              <a:cs typeface="Times New Roman" panose="02020603050405020304" pitchFamily="18" charset="0"/>
            </a:endParaRPr>
          </a:p>
        </p:txBody>
      </p:sp>
      <p:sp>
        <p:nvSpPr>
          <p:cNvPr id="33" name="Text 31"/>
          <p:cNvSpPr/>
          <p:nvPr/>
        </p:nvSpPr>
        <p:spPr>
          <a:xfrm>
            <a:off x="2578608" y="3218688"/>
            <a:ext cx="8503920" cy="466344"/>
          </a:xfrm>
          <a:prstGeom prst="rect">
            <a:avLst/>
          </a:prstGeom>
          <a:noFill/>
          <a:ln/>
        </p:spPr>
        <p:txBody>
          <a:bodyPr wrap="square" lIns="0" tIns="0" rIns="0" bIns="0" rtlCol="0" anchor="ctr">
            <a:normAutofit/>
          </a:bodyPr>
          <a:lstStyle/>
          <a:p>
            <a:pPr marL="0" indent="0" algn="l">
              <a:buNone/>
            </a:pPr>
            <a:r>
              <a:rPr lang="en-US" sz="2400" dirty="0">
                <a:solidFill>
                  <a:srgbClr val="163854"/>
                </a:solidFill>
                <a:latin typeface="Times New Roman" panose="02020603050405020304" pitchFamily="18" charset="0"/>
                <a:ea typeface="Arial" pitchFamily="34" charset="-122"/>
                <a:cs typeface="Times New Roman" panose="02020603050405020304" pitchFamily="18" charset="0"/>
              </a:rPr>
              <a:t>Mức tham chiếu đã kiểm chứng, xác nhận</a:t>
            </a:r>
            <a:endParaRPr lang="en-US" sz="2400" dirty="0">
              <a:latin typeface="Times New Roman" panose="02020603050405020304" pitchFamily="18" charset="0"/>
              <a:cs typeface="Times New Roman" panose="02020603050405020304" pitchFamily="18" charset="0"/>
            </a:endParaRPr>
          </a:p>
        </p:txBody>
      </p:sp>
      <p:sp>
        <p:nvSpPr>
          <p:cNvPr id="34" name="Shape 32"/>
          <p:cNvSpPr/>
          <p:nvPr/>
        </p:nvSpPr>
        <p:spPr>
          <a:xfrm>
            <a:off x="694944" y="4114800"/>
            <a:ext cx="10762488" cy="859536"/>
          </a:xfrm>
          <a:prstGeom prst="roundRect">
            <a:avLst>
              <a:gd name="adj" fmla="val 11702"/>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5" name="Shape 33"/>
          <p:cNvSpPr/>
          <p:nvPr/>
        </p:nvSpPr>
        <p:spPr>
          <a:xfrm>
            <a:off x="896112" y="4270248"/>
            <a:ext cx="1389888" cy="548640"/>
          </a:xfrm>
          <a:prstGeom prst="roundRect">
            <a:avLst>
              <a:gd name="adj" fmla="val 38235"/>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6" name="Text 34"/>
          <p:cNvSpPr/>
          <p:nvPr/>
        </p:nvSpPr>
        <p:spPr>
          <a:xfrm>
            <a:off x="950976" y="4370832"/>
            <a:ext cx="1280160" cy="265176"/>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KHI CHƯA CÓ</a:t>
            </a:r>
            <a:endParaRPr lang="en-US" sz="1600" dirty="0">
              <a:latin typeface="Times New Roman" panose="02020603050405020304" pitchFamily="18" charset="0"/>
              <a:cs typeface="Times New Roman" panose="02020603050405020304" pitchFamily="18" charset="0"/>
            </a:endParaRPr>
          </a:p>
        </p:txBody>
      </p:sp>
      <p:sp>
        <p:nvSpPr>
          <p:cNvPr id="37" name="Text 35"/>
          <p:cNvSpPr/>
          <p:nvPr/>
        </p:nvSpPr>
        <p:spPr>
          <a:xfrm>
            <a:off x="2578608" y="4297680"/>
            <a:ext cx="8503920" cy="466344"/>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Khảo sát, theo dõi thời gian thực tế và ghi nguồn</a:t>
            </a:r>
            <a:endParaRPr lang="en-US" sz="2400" dirty="0">
              <a:latin typeface="Times New Roman" panose="02020603050405020304" pitchFamily="18" charset="0"/>
              <a:cs typeface="Times New Roman" panose="02020603050405020304" pitchFamily="18" charset="0"/>
            </a:endParaRPr>
          </a:p>
        </p:txBody>
      </p:sp>
      <p:sp>
        <p:nvSpPr>
          <p:cNvPr id="38" name="Shape 36"/>
          <p:cNvSpPr/>
          <p:nvPr/>
        </p:nvSpPr>
        <p:spPr>
          <a:xfrm>
            <a:off x="594360" y="5468112"/>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9" name="Text 37"/>
          <p:cNvSpPr/>
          <p:nvPr/>
        </p:nvSpPr>
        <p:spPr>
          <a:xfrm>
            <a:off x="768096" y="5550408"/>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Không có phút chuẩn thì ghi rõ nguồn và trạng thái chờ kiểm chứng; không tự đặt định mức.</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6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B</a:t>
            </a:r>
            <a:endParaRPr lang="en-US" sz="16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3 · B1: Minh họa kê khai và phép tính</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4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12</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B1</a:t>
            </a:r>
            <a:endParaRPr lang="en-US"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dirty="0">
              <a:latin typeface="Times New Roman" panose="02020603050405020304" pitchFamily="18" charset="0"/>
              <a:cs typeface="Times New Roman" panose="02020603050405020304" pitchFamily="18" charset="0"/>
            </a:endParaRPr>
          </a:p>
        </p:txBody>
      </p:sp>
      <p:sp>
        <p:nvSpPr>
          <p:cNvPr id="26" name="Shape 24"/>
          <p:cNvSpPr/>
          <p:nvPr/>
        </p:nvSpPr>
        <p:spPr>
          <a:xfrm>
            <a:off x="685800" y="1837944"/>
            <a:ext cx="4352544" cy="310896"/>
          </a:xfrm>
          <a:prstGeom prst="roundRect">
            <a:avLst>
              <a:gd name="adj" fmla="val 38235"/>
            </a:avLst>
          </a:prstGeom>
          <a:solidFill>
            <a:srgbClr val="ECF5FA"/>
          </a:solidFill>
          <a:ln w="1270">
            <a:solidFill>
              <a:srgbClr val="ECF5FA"/>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7" name="Text 25"/>
          <p:cNvSpPr/>
          <p:nvPr/>
        </p:nvSpPr>
        <p:spPr>
          <a:xfrm>
            <a:off x="740664" y="1856232"/>
            <a:ext cx="4242816" cy="265176"/>
          </a:xfrm>
          <a:prstGeom prst="rect">
            <a:avLst/>
          </a:prstGeom>
          <a:noFill/>
          <a:ln/>
        </p:spPr>
        <p:txBody>
          <a:bodyPr wrap="square" lIns="0" tIns="0" rIns="0" bIns="0" rtlCol="0" anchor="ctr">
            <a:no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TRÍCH CÁC CỘT TRỌNG TÂM TRONG BIỂU B1</a:t>
            </a:r>
            <a:endParaRPr lang="en-US" dirty="0">
              <a:latin typeface="Times New Roman" panose="02020603050405020304" pitchFamily="18" charset="0"/>
              <a:cs typeface="Times New Roman" panose="02020603050405020304" pitchFamily="18" charset="0"/>
            </a:endParaRPr>
          </a:p>
        </p:txBody>
      </p:sp>
      <p:sp>
        <p:nvSpPr>
          <p:cNvPr id="28" name="Shape 26"/>
          <p:cNvSpPr/>
          <p:nvPr/>
        </p:nvSpPr>
        <p:spPr>
          <a:xfrm>
            <a:off x="667512" y="2340864"/>
            <a:ext cx="1828800" cy="740664"/>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9" name="Text 27"/>
          <p:cNvSpPr/>
          <p:nvPr/>
        </p:nvSpPr>
        <p:spPr>
          <a:xfrm>
            <a:off x="717804" y="2441448"/>
            <a:ext cx="1728216" cy="557784"/>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Mã công việc</a:t>
            </a:r>
            <a:endParaRPr lang="en-US" dirty="0">
              <a:latin typeface="Times New Roman" panose="02020603050405020304" pitchFamily="18" charset="0"/>
              <a:cs typeface="Times New Roman" panose="02020603050405020304" pitchFamily="18" charset="0"/>
            </a:endParaRPr>
          </a:p>
        </p:txBody>
      </p:sp>
      <p:sp>
        <p:nvSpPr>
          <p:cNvPr id="30" name="Shape 28"/>
          <p:cNvSpPr/>
          <p:nvPr/>
        </p:nvSpPr>
        <p:spPr>
          <a:xfrm>
            <a:off x="2496312" y="2340864"/>
            <a:ext cx="1901952" cy="740664"/>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1" name="Text 29"/>
          <p:cNvSpPr/>
          <p:nvPr/>
        </p:nvSpPr>
        <p:spPr>
          <a:xfrm>
            <a:off x="2546604" y="2441448"/>
            <a:ext cx="1801368" cy="557784"/>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Mã VTVL</a:t>
            </a:r>
            <a:endParaRPr lang="en-US" dirty="0">
              <a:latin typeface="Times New Roman" panose="02020603050405020304" pitchFamily="18" charset="0"/>
              <a:cs typeface="Times New Roman" panose="02020603050405020304" pitchFamily="18" charset="0"/>
            </a:endParaRPr>
          </a:p>
        </p:txBody>
      </p:sp>
      <p:sp>
        <p:nvSpPr>
          <p:cNvPr id="32" name="Shape 30"/>
          <p:cNvSpPr/>
          <p:nvPr/>
        </p:nvSpPr>
        <p:spPr>
          <a:xfrm>
            <a:off x="4398264" y="2340864"/>
            <a:ext cx="1188720" cy="740664"/>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3" name="Text 31"/>
          <p:cNvSpPr/>
          <p:nvPr/>
        </p:nvSpPr>
        <p:spPr>
          <a:xfrm>
            <a:off x="4448556" y="2441448"/>
            <a:ext cx="1088136" cy="557784"/>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Số SP/năm</a:t>
            </a:r>
            <a:endParaRPr lang="en-US" dirty="0">
              <a:latin typeface="Times New Roman" panose="02020603050405020304" pitchFamily="18" charset="0"/>
              <a:cs typeface="Times New Roman" panose="02020603050405020304" pitchFamily="18" charset="0"/>
            </a:endParaRPr>
          </a:p>
        </p:txBody>
      </p:sp>
      <p:sp>
        <p:nvSpPr>
          <p:cNvPr id="34" name="Shape 32"/>
          <p:cNvSpPr/>
          <p:nvPr/>
        </p:nvSpPr>
        <p:spPr>
          <a:xfrm>
            <a:off x="5586984" y="2340864"/>
            <a:ext cx="1554480" cy="740664"/>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5" name="Text 33"/>
          <p:cNvSpPr/>
          <p:nvPr/>
        </p:nvSpPr>
        <p:spPr>
          <a:xfrm>
            <a:off x="5637276" y="2441448"/>
            <a:ext cx="1453896" cy="557784"/>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Phút/SP đo thực tế</a:t>
            </a:r>
            <a:endParaRPr lang="en-US" dirty="0">
              <a:latin typeface="Times New Roman" panose="02020603050405020304" pitchFamily="18" charset="0"/>
              <a:cs typeface="Times New Roman" panose="02020603050405020304" pitchFamily="18" charset="0"/>
            </a:endParaRPr>
          </a:p>
        </p:txBody>
      </p:sp>
      <p:sp>
        <p:nvSpPr>
          <p:cNvPr id="36" name="Shape 34"/>
          <p:cNvSpPr/>
          <p:nvPr/>
        </p:nvSpPr>
        <p:spPr>
          <a:xfrm>
            <a:off x="7141464" y="2340864"/>
            <a:ext cx="1691640" cy="740664"/>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7" name="Text 35"/>
          <p:cNvSpPr/>
          <p:nvPr/>
        </p:nvSpPr>
        <p:spPr>
          <a:xfrm>
            <a:off x="7191756" y="2441448"/>
            <a:ext cx="1591056" cy="557784"/>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Giờ SP (tự tính)</a:t>
            </a:r>
            <a:endParaRPr lang="en-US" dirty="0">
              <a:latin typeface="Times New Roman" panose="02020603050405020304" pitchFamily="18" charset="0"/>
              <a:cs typeface="Times New Roman" panose="02020603050405020304" pitchFamily="18" charset="0"/>
            </a:endParaRPr>
          </a:p>
        </p:txBody>
      </p:sp>
      <p:sp>
        <p:nvSpPr>
          <p:cNvPr id="38" name="Shape 36"/>
          <p:cNvSpPr/>
          <p:nvPr/>
        </p:nvSpPr>
        <p:spPr>
          <a:xfrm>
            <a:off x="8833104" y="2340864"/>
            <a:ext cx="2743200" cy="740664"/>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9" name="Text 37"/>
          <p:cNvSpPr/>
          <p:nvPr/>
        </p:nvSpPr>
        <p:spPr>
          <a:xfrm>
            <a:off x="8883396" y="2441448"/>
            <a:ext cx="2642616" cy="557784"/>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Nguồn thời gian</a:t>
            </a:r>
            <a:endParaRPr lang="en-US" dirty="0">
              <a:latin typeface="Times New Roman" panose="02020603050405020304" pitchFamily="18" charset="0"/>
              <a:cs typeface="Times New Roman" panose="02020603050405020304" pitchFamily="18" charset="0"/>
            </a:endParaRPr>
          </a:p>
        </p:txBody>
      </p:sp>
      <p:sp>
        <p:nvSpPr>
          <p:cNvPr id="40" name="Shape 38"/>
          <p:cNvSpPr/>
          <p:nvPr/>
        </p:nvSpPr>
        <p:spPr>
          <a:xfrm>
            <a:off x="667512" y="3081528"/>
            <a:ext cx="1828800" cy="97840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1" name="Text 39"/>
          <p:cNvSpPr/>
          <p:nvPr/>
        </p:nvSpPr>
        <p:spPr>
          <a:xfrm>
            <a:off x="731520" y="3172968"/>
            <a:ext cx="1700784" cy="822960"/>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CV.MAU.001.01</a:t>
            </a:r>
            <a:endParaRPr lang="en-US" dirty="0">
              <a:latin typeface="Times New Roman" panose="02020603050405020304" pitchFamily="18" charset="0"/>
              <a:cs typeface="Times New Roman" panose="02020603050405020304" pitchFamily="18" charset="0"/>
            </a:endParaRPr>
          </a:p>
        </p:txBody>
      </p:sp>
      <p:sp>
        <p:nvSpPr>
          <p:cNvPr id="42" name="Shape 40"/>
          <p:cNvSpPr/>
          <p:nvPr/>
        </p:nvSpPr>
        <p:spPr>
          <a:xfrm>
            <a:off x="2496312" y="3081528"/>
            <a:ext cx="1901952" cy="97840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3" name="Text 41"/>
          <p:cNvSpPr/>
          <p:nvPr/>
        </p:nvSpPr>
        <p:spPr>
          <a:xfrm>
            <a:off x="2560320" y="3172968"/>
            <a:ext cx="1773936" cy="822960"/>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VTVL.MAU.001</a:t>
            </a:r>
            <a:endParaRPr lang="en-US" dirty="0">
              <a:latin typeface="Times New Roman" panose="02020603050405020304" pitchFamily="18" charset="0"/>
              <a:cs typeface="Times New Roman" panose="02020603050405020304" pitchFamily="18" charset="0"/>
            </a:endParaRPr>
          </a:p>
        </p:txBody>
      </p:sp>
      <p:sp>
        <p:nvSpPr>
          <p:cNvPr id="44" name="Shape 42"/>
          <p:cNvSpPr/>
          <p:nvPr/>
        </p:nvSpPr>
        <p:spPr>
          <a:xfrm>
            <a:off x="4398264" y="3081528"/>
            <a:ext cx="1188720" cy="97840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5" name="Text 43"/>
          <p:cNvSpPr/>
          <p:nvPr/>
        </p:nvSpPr>
        <p:spPr>
          <a:xfrm>
            <a:off x="4462272" y="3172968"/>
            <a:ext cx="1060704" cy="822960"/>
          </a:xfrm>
          <a:prstGeom prst="rect">
            <a:avLst/>
          </a:prstGeom>
          <a:noFill/>
          <a:ln/>
        </p:spPr>
        <p:txBody>
          <a:bodyPr wrap="square" lIns="0" tIns="0" rIns="0" bIns="0" rtlCol="0" anchor="ctr">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6.000</a:t>
            </a:r>
            <a:endParaRPr lang="en-US" sz="2000" dirty="0">
              <a:latin typeface="Times New Roman" panose="02020603050405020304" pitchFamily="18" charset="0"/>
              <a:cs typeface="Times New Roman" panose="02020603050405020304" pitchFamily="18" charset="0"/>
            </a:endParaRPr>
          </a:p>
        </p:txBody>
      </p:sp>
      <p:sp>
        <p:nvSpPr>
          <p:cNvPr id="46" name="Shape 44"/>
          <p:cNvSpPr/>
          <p:nvPr/>
        </p:nvSpPr>
        <p:spPr>
          <a:xfrm>
            <a:off x="5586984" y="3081528"/>
            <a:ext cx="1554480" cy="97840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7" name="Text 45"/>
          <p:cNvSpPr/>
          <p:nvPr/>
        </p:nvSpPr>
        <p:spPr>
          <a:xfrm>
            <a:off x="5650992" y="3172968"/>
            <a:ext cx="1426464" cy="822960"/>
          </a:xfrm>
          <a:prstGeom prst="rect">
            <a:avLst/>
          </a:prstGeom>
          <a:noFill/>
          <a:ln/>
        </p:spPr>
        <p:txBody>
          <a:bodyPr wrap="square" lIns="0" tIns="0" rIns="0" bIns="0" rtlCol="0" anchor="ctr">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30</a:t>
            </a:r>
            <a:endParaRPr lang="en-US" sz="2000" dirty="0">
              <a:latin typeface="Times New Roman" panose="02020603050405020304" pitchFamily="18" charset="0"/>
              <a:cs typeface="Times New Roman" panose="02020603050405020304" pitchFamily="18" charset="0"/>
            </a:endParaRPr>
          </a:p>
        </p:txBody>
      </p:sp>
      <p:sp>
        <p:nvSpPr>
          <p:cNvPr id="48" name="Shape 46"/>
          <p:cNvSpPr/>
          <p:nvPr/>
        </p:nvSpPr>
        <p:spPr>
          <a:xfrm>
            <a:off x="7141464" y="3081528"/>
            <a:ext cx="1691640" cy="978408"/>
          </a:xfrm>
          <a:prstGeom prst="rect">
            <a:avLst/>
          </a:prstGeom>
          <a:solidFill>
            <a:srgbClr val="E8F4E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9" name="Text 47"/>
          <p:cNvSpPr/>
          <p:nvPr/>
        </p:nvSpPr>
        <p:spPr>
          <a:xfrm>
            <a:off x="7205472" y="3172968"/>
            <a:ext cx="1563624" cy="822960"/>
          </a:xfrm>
          <a:prstGeom prst="rect">
            <a:avLst/>
          </a:prstGeom>
          <a:noFill/>
          <a:ln/>
        </p:spPr>
        <p:txBody>
          <a:bodyPr wrap="square" lIns="0" tIns="0" rIns="0" bIns="0" rtlCol="0" anchor="ctr">
            <a:normAutofit/>
          </a:bodyPr>
          <a:lstStyle/>
          <a:p>
            <a:pPr marL="0" indent="0" algn="l">
              <a:buNone/>
            </a:pPr>
            <a:r>
              <a:rPr lang="en-US" sz="2000" b="1" dirty="0">
                <a:solidFill>
                  <a:srgbClr val="167A78"/>
                </a:solidFill>
                <a:latin typeface="Times New Roman" panose="02020603050405020304" pitchFamily="18" charset="0"/>
                <a:ea typeface="Arial" pitchFamily="34" charset="-122"/>
                <a:cs typeface="Times New Roman" panose="02020603050405020304" pitchFamily="18" charset="0"/>
              </a:rPr>
              <a:t>3.000</a:t>
            </a:r>
            <a:endParaRPr lang="en-US" sz="2000" dirty="0">
              <a:latin typeface="Times New Roman" panose="02020603050405020304" pitchFamily="18" charset="0"/>
              <a:cs typeface="Times New Roman" panose="02020603050405020304" pitchFamily="18" charset="0"/>
            </a:endParaRPr>
          </a:p>
        </p:txBody>
      </p:sp>
      <p:sp>
        <p:nvSpPr>
          <p:cNvPr id="50" name="Shape 48"/>
          <p:cNvSpPr/>
          <p:nvPr/>
        </p:nvSpPr>
        <p:spPr>
          <a:xfrm>
            <a:off x="8833104" y="3081528"/>
            <a:ext cx="2743200" cy="978408"/>
          </a:xfrm>
          <a:prstGeom prst="rect">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1" name="Text 49"/>
          <p:cNvSpPr/>
          <p:nvPr/>
        </p:nvSpPr>
        <p:spPr>
          <a:xfrm>
            <a:off x="8897112" y="3172968"/>
            <a:ext cx="2615184" cy="822960"/>
          </a:xfrm>
          <a:prstGeom prst="rect">
            <a:avLst/>
          </a:prstGeom>
          <a:noFill/>
          <a:ln/>
        </p:spPr>
        <p:txBody>
          <a:bodyPr wrap="square" lIns="0" tIns="0" rIns="0" bIns="0" rtlCol="0" anchor="ctr">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Khảo sát đã xác nhận (giả định)</a:t>
            </a:r>
            <a:endParaRPr lang="en-US" sz="2000" dirty="0">
              <a:latin typeface="Times New Roman" panose="02020603050405020304" pitchFamily="18" charset="0"/>
              <a:cs typeface="Times New Roman" panose="02020603050405020304" pitchFamily="18" charset="0"/>
            </a:endParaRPr>
          </a:p>
        </p:txBody>
      </p:sp>
      <p:sp>
        <p:nvSpPr>
          <p:cNvPr id="52" name="Shape 50"/>
          <p:cNvSpPr/>
          <p:nvPr/>
        </p:nvSpPr>
        <p:spPr>
          <a:xfrm>
            <a:off x="1197864" y="4261104"/>
            <a:ext cx="9710928" cy="859536"/>
          </a:xfrm>
          <a:prstGeom prst="roundRect">
            <a:avLst>
              <a:gd name="adj" fmla="val 13830"/>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3" name="Text 51"/>
          <p:cNvSpPr/>
          <p:nvPr/>
        </p:nvSpPr>
        <p:spPr>
          <a:xfrm>
            <a:off x="1435608" y="4462272"/>
            <a:ext cx="9217152" cy="420624"/>
          </a:xfrm>
          <a:prstGeom prst="rect">
            <a:avLst/>
          </a:prstGeom>
          <a:noFill/>
          <a:ln/>
        </p:spPr>
        <p:txBody>
          <a:bodyPr wrap="square" lIns="0" tIns="0" rIns="0" bIns="0" rtlCol="0" anchor="ctr">
            <a:noAutofit/>
          </a:bodyPr>
          <a:lstStyle/>
          <a:p>
            <a:pPr marL="0" indent="0" algn="ctr">
              <a:buNone/>
            </a:pPr>
            <a:r>
              <a:rPr lang="en-US" sz="3200" b="1" dirty="0">
                <a:solidFill>
                  <a:srgbClr val="FFFFFF"/>
                </a:solidFill>
                <a:latin typeface="Times New Roman" panose="02020603050405020304" pitchFamily="18" charset="0"/>
                <a:ea typeface="Arial" pitchFamily="34" charset="-122"/>
                <a:cs typeface="Times New Roman" panose="02020603050405020304" pitchFamily="18" charset="0"/>
              </a:rPr>
              <a:t>6.000 hồ sơ  ×  30 phút  ÷  60  =  3.000 giờ lao động</a:t>
            </a:r>
            <a:endParaRPr lang="en-US" sz="3200" dirty="0">
              <a:latin typeface="Times New Roman" panose="02020603050405020304" pitchFamily="18" charset="0"/>
              <a:cs typeface="Times New Roman" panose="02020603050405020304" pitchFamily="18" charset="0"/>
            </a:endParaRPr>
          </a:p>
        </p:txBody>
      </p:sp>
      <p:sp>
        <p:nvSpPr>
          <p:cNvPr id="54" name="Shape 52"/>
          <p:cNvSpPr/>
          <p:nvPr/>
        </p:nvSpPr>
        <p:spPr>
          <a:xfrm>
            <a:off x="594360" y="5449824"/>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55" name="Text 53"/>
          <p:cNvSpPr/>
          <p:nvPr/>
        </p:nvSpPr>
        <p:spPr>
          <a:xfrm>
            <a:off x="768096" y="5532120"/>
            <a:ext cx="10698480"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B13A43"/>
                </a:solidFill>
                <a:latin typeface="Times New Roman" panose="02020603050405020304" pitchFamily="18" charset="0"/>
                <a:ea typeface="Arial" pitchFamily="34" charset="-122"/>
                <a:cs typeface="Times New Roman" panose="02020603050405020304" pitchFamily="18" charset="0"/>
              </a:rPr>
              <a:t>Thời hạn giải quyết hồ sơ ≠ thời gian lao động thực tế; không đếm giờ hai lần.</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63854"/>
          </a:solidFill>
          <a:ln w="12700">
            <a:solidFill>
              <a:srgbClr val="163854"/>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 name="Shape 1"/>
          <p:cNvSpPr/>
          <p:nvPr/>
        </p:nvSpPr>
        <p:spPr>
          <a:xfrm>
            <a:off x="502920" y="438912"/>
            <a:ext cx="109728" cy="749808"/>
          </a:xfrm>
          <a:prstGeom prst="rect">
            <a:avLst/>
          </a:prstGeom>
          <a:solidFill>
            <a:srgbClr val="C9964A"/>
          </a:solidFill>
          <a:ln w="12700">
            <a:solidFill>
              <a:srgbClr val="C9964A"/>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 name="Text 2"/>
          <p:cNvSpPr/>
          <p:nvPr/>
        </p:nvSpPr>
        <p:spPr>
          <a:xfrm>
            <a:off x="749808" y="402336"/>
            <a:ext cx="8046720" cy="402336"/>
          </a:xfrm>
          <a:prstGeom prst="rect">
            <a:avLst/>
          </a:prstGeom>
          <a:noFill/>
          <a:ln/>
        </p:spPr>
        <p:txBody>
          <a:bodyPr wrap="square" lIns="508" tIns="508" rIns="508" bIns="508" rtlCol="0" anchor="ctr">
            <a:noAutofit/>
          </a:bodyPr>
          <a:lstStyle/>
          <a:p>
            <a:pPr marL="0" indent="0" algn="l">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KHUNG 06 NHÓM SẢN PHẨM</a:t>
            </a:r>
            <a:endParaRPr lang="en-US" sz="2800" dirty="0">
              <a:latin typeface="Times New Roman" panose="02020603050405020304" pitchFamily="18" charset="0"/>
              <a:cs typeface="Times New Roman" panose="02020603050405020304" pitchFamily="18" charset="0"/>
            </a:endParaRPr>
          </a:p>
        </p:txBody>
      </p:sp>
      <p:sp>
        <p:nvSpPr>
          <p:cNvPr id="5" name="Text 3"/>
          <p:cNvSpPr/>
          <p:nvPr/>
        </p:nvSpPr>
        <p:spPr>
          <a:xfrm>
            <a:off x="749808" y="786384"/>
            <a:ext cx="7132320" cy="274320"/>
          </a:xfrm>
          <a:prstGeom prst="rect">
            <a:avLst/>
          </a:prstGeom>
          <a:noFill/>
          <a:ln/>
        </p:spPr>
        <p:txBody>
          <a:bodyPr wrap="square" lIns="508" tIns="508" rIns="508" bIns="508" rtlCol="0" anchor="ctr">
            <a:noAutofit/>
          </a:bodyPr>
          <a:lstStyle/>
          <a:p>
            <a:pPr marL="0" indent="0" algn="l">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Để chuẩn hóa trong trường hợp cần thiết</a:t>
            </a:r>
            <a:endParaRPr lang="en-US" dirty="0">
              <a:latin typeface="Times New Roman" panose="02020603050405020304" pitchFamily="18" charset="0"/>
              <a:cs typeface="Times New Roman" panose="02020603050405020304" pitchFamily="18" charset="0"/>
            </a:endParaRPr>
          </a:p>
        </p:txBody>
      </p:sp>
      <p:sp>
        <p:nvSpPr>
          <p:cNvPr id="7" name="Shape 5"/>
          <p:cNvSpPr/>
          <p:nvPr/>
        </p:nvSpPr>
        <p:spPr>
          <a:xfrm>
            <a:off x="502920" y="1243584"/>
            <a:ext cx="11183112" cy="0"/>
          </a:xfrm>
          <a:prstGeom prst="line">
            <a:avLst/>
          </a:prstGeom>
          <a:noFill/>
          <a:ln w="1270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8" name="Shape 6"/>
          <p:cNvSpPr/>
          <p:nvPr/>
        </p:nvSpPr>
        <p:spPr>
          <a:xfrm>
            <a:off x="548640" y="1572768"/>
            <a:ext cx="1188720" cy="566928"/>
          </a:xfrm>
          <a:prstGeom prst="rect">
            <a:avLst/>
          </a:prstGeom>
          <a:solidFill>
            <a:srgbClr val="163854"/>
          </a:solidFill>
          <a:ln w="15240">
            <a:solidFill>
              <a:srgbClr val="FFFFFF"/>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9" name="Text 7"/>
          <p:cNvSpPr/>
          <p:nvPr/>
        </p:nvSpPr>
        <p:spPr>
          <a:xfrm>
            <a:off x="603504" y="1627632"/>
            <a:ext cx="1078992" cy="475488"/>
          </a:xfrm>
          <a:prstGeom prst="rect">
            <a:avLst/>
          </a:prstGeom>
          <a:noFill/>
          <a:ln/>
        </p:spPr>
        <p:txBody>
          <a:bodyPr wrap="square" lIns="508" tIns="508" rIns="508" bIns="508"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Nhóm</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1737360" y="1572768"/>
            <a:ext cx="2057400" cy="566928"/>
          </a:xfrm>
          <a:prstGeom prst="rect">
            <a:avLst/>
          </a:prstGeom>
          <a:solidFill>
            <a:srgbClr val="163854"/>
          </a:solidFill>
          <a:ln w="15240">
            <a:solidFill>
              <a:srgbClr val="FFFFFF"/>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1" name="Text 9"/>
          <p:cNvSpPr/>
          <p:nvPr/>
        </p:nvSpPr>
        <p:spPr>
          <a:xfrm>
            <a:off x="1792224" y="1627632"/>
            <a:ext cx="1947672" cy="475488"/>
          </a:xfrm>
          <a:prstGeom prst="rect">
            <a:avLst/>
          </a:prstGeom>
          <a:noFill/>
          <a:ln/>
        </p:spPr>
        <p:txBody>
          <a:bodyPr wrap="square" lIns="508" tIns="508" rIns="508" bIns="508"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Mức độ</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3794760" y="1572768"/>
            <a:ext cx="7863840" cy="566928"/>
          </a:xfrm>
          <a:prstGeom prst="rect">
            <a:avLst/>
          </a:prstGeom>
          <a:solidFill>
            <a:srgbClr val="163854"/>
          </a:solidFill>
          <a:ln w="15240">
            <a:solidFill>
              <a:srgbClr val="FFFFFF"/>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3" name="Text 11"/>
          <p:cNvSpPr/>
          <p:nvPr/>
        </p:nvSpPr>
        <p:spPr>
          <a:xfrm>
            <a:off x="3849624" y="1627632"/>
            <a:ext cx="7754112" cy="475488"/>
          </a:xfrm>
          <a:prstGeom prst="rect">
            <a:avLst/>
          </a:prstGeom>
          <a:noFill/>
          <a:ln/>
        </p:spPr>
        <p:txBody>
          <a:bodyPr wrap="square" lIns="508" tIns="508" rIns="508" bIns="508"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Dấu hiệu nhận diện</a:t>
            </a:r>
            <a:endParaRPr lang="en-US" sz="1400" dirty="0">
              <a:latin typeface="Times New Roman" panose="02020603050405020304" pitchFamily="18" charset="0"/>
              <a:cs typeface="Times New Roman" panose="02020603050405020304" pitchFamily="18" charset="0"/>
            </a:endParaRPr>
          </a:p>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(không gắn ngạch, bậc hoặc mức lương)</a:t>
            </a:r>
            <a:endParaRPr lang="en-US" sz="1400" dirty="0">
              <a:latin typeface="Times New Roman" panose="02020603050405020304" pitchFamily="18" charset="0"/>
              <a:cs typeface="Times New Roman" panose="02020603050405020304" pitchFamily="18" charset="0"/>
            </a:endParaRPr>
          </a:p>
        </p:txBody>
      </p:sp>
      <p:sp>
        <p:nvSpPr>
          <p:cNvPr id="14" name="Shape 12"/>
          <p:cNvSpPr/>
          <p:nvPr/>
        </p:nvSpPr>
        <p:spPr>
          <a:xfrm>
            <a:off x="548640" y="2139696"/>
            <a:ext cx="1188720" cy="667512"/>
          </a:xfrm>
          <a:prstGeom prst="rect">
            <a:avLst/>
          </a:prstGeom>
          <a:solidFill>
            <a:srgbClr val="EAF3F8"/>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5" name="Text 13"/>
          <p:cNvSpPr/>
          <p:nvPr/>
        </p:nvSpPr>
        <p:spPr>
          <a:xfrm>
            <a:off x="585216" y="2194560"/>
            <a:ext cx="1115568" cy="557784"/>
          </a:xfrm>
          <a:prstGeom prst="rect">
            <a:avLst/>
          </a:prstGeom>
          <a:noFill/>
          <a:ln/>
        </p:spPr>
        <p:txBody>
          <a:bodyPr wrap="square" lIns="508" tIns="508" rIns="508" bIns="508" rtlCol="0" anchor="ctr">
            <a:normAutofit/>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I</a:t>
            </a:r>
            <a:endParaRPr lang="en-US" sz="2000" dirty="0">
              <a:latin typeface="Times New Roman" panose="02020603050405020304" pitchFamily="18" charset="0"/>
              <a:cs typeface="Times New Roman" panose="02020603050405020304" pitchFamily="18" charset="0"/>
            </a:endParaRPr>
          </a:p>
        </p:txBody>
      </p:sp>
      <p:sp>
        <p:nvSpPr>
          <p:cNvPr id="16" name="Shape 14"/>
          <p:cNvSpPr/>
          <p:nvPr/>
        </p:nvSpPr>
        <p:spPr>
          <a:xfrm>
            <a:off x="1737360" y="2139696"/>
            <a:ext cx="2057400" cy="667512"/>
          </a:xfrm>
          <a:prstGeom prst="rect">
            <a:avLst/>
          </a:prstGeom>
          <a:solidFill>
            <a:srgbClr val="F9FBFD"/>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7" name="Text 15"/>
          <p:cNvSpPr/>
          <p:nvPr/>
        </p:nvSpPr>
        <p:spPr>
          <a:xfrm>
            <a:off x="1810512" y="2194560"/>
            <a:ext cx="1911096" cy="557784"/>
          </a:xfrm>
          <a:prstGeom prst="rect">
            <a:avLst/>
          </a:prstGeom>
          <a:noFill/>
          <a:ln/>
        </p:spPr>
        <p:txBody>
          <a:bodyPr wrap="square" lIns="508" tIns="508" rIns="508" bIns="508" rtlCol="0" anchor="ctr">
            <a:normAutofit/>
          </a:bodyPr>
          <a:lstStyle/>
          <a:p>
            <a:pPr marL="0" indent="0" algn="ctr">
              <a:buNone/>
            </a:pPr>
            <a:r>
              <a:rPr lang="en-US" sz="1600" b="1" dirty="0">
                <a:solidFill>
                  <a:srgbClr val="243746"/>
                </a:solidFill>
                <a:latin typeface="Times New Roman" panose="02020603050405020304" pitchFamily="18" charset="0"/>
                <a:ea typeface="Arial" pitchFamily="34" charset="-122"/>
                <a:cs typeface="Times New Roman" panose="02020603050405020304" pitchFamily="18" charset="0"/>
              </a:rPr>
              <a:t>Rất đơn giản</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3794760" y="2139696"/>
            <a:ext cx="7863840" cy="667512"/>
          </a:xfrm>
          <a:prstGeom prst="rect">
            <a:avLst/>
          </a:prstGeom>
          <a:solidFill>
            <a:srgbClr val="F9FBFD"/>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9" name="Text 17"/>
          <p:cNvSpPr/>
          <p:nvPr/>
        </p:nvSpPr>
        <p:spPr>
          <a:xfrm>
            <a:off x="3904488" y="2185416"/>
            <a:ext cx="7644384" cy="576072"/>
          </a:xfrm>
          <a:prstGeom prst="rect">
            <a:avLst/>
          </a:prstGeom>
          <a:noFill/>
          <a:ln/>
        </p:spPr>
        <p:txBody>
          <a:bodyPr wrap="square" lIns="508" tIns="508" rIns="508" bIns="508" rtlCol="0" anchor="ctr">
            <a:normAutofit/>
          </a:bodyPr>
          <a:lstStyle/>
          <a:p>
            <a:pPr marL="0" indent="0" algn="l">
              <a:buNone/>
            </a:pPr>
            <a:r>
              <a:rPr lang="en-US" sz="1600" dirty="0">
                <a:solidFill>
                  <a:srgbClr val="243746"/>
                </a:solidFill>
                <a:latin typeface="Times New Roman" panose="02020603050405020304" pitchFamily="18" charset="0"/>
                <a:ea typeface="Arial" pitchFamily="34" charset="-122"/>
                <a:cs typeface="Times New Roman" panose="02020603050405020304" pitchFamily="18" charset="0"/>
              </a:rPr>
              <a:t>Theo mẫu, điều kiện xử lý ổn định</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548640" y="2807208"/>
            <a:ext cx="1188720" cy="667512"/>
          </a:xfrm>
          <a:prstGeom prst="rect">
            <a:avLst/>
          </a:prstGeom>
          <a:solidFill>
            <a:srgbClr val="EAF3F8"/>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1" name="Text 19"/>
          <p:cNvSpPr/>
          <p:nvPr/>
        </p:nvSpPr>
        <p:spPr>
          <a:xfrm>
            <a:off x="585216" y="2862072"/>
            <a:ext cx="1115568" cy="557784"/>
          </a:xfrm>
          <a:prstGeom prst="rect">
            <a:avLst/>
          </a:prstGeom>
          <a:noFill/>
          <a:ln/>
        </p:spPr>
        <p:txBody>
          <a:bodyPr wrap="square" lIns="508" tIns="508" rIns="508" bIns="508" rtlCol="0" anchor="ctr">
            <a:normAutofit/>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II</a:t>
            </a:r>
            <a:endParaRPr lang="en-US" sz="2000" dirty="0">
              <a:latin typeface="Times New Roman" panose="02020603050405020304" pitchFamily="18" charset="0"/>
              <a:cs typeface="Times New Roman" panose="02020603050405020304" pitchFamily="18" charset="0"/>
            </a:endParaRPr>
          </a:p>
        </p:txBody>
      </p:sp>
      <p:sp>
        <p:nvSpPr>
          <p:cNvPr id="22" name="Shape 20"/>
          <p:cNvSpPr/>
          <p:nvPr/>
        </p:nvSpPr>
        <p:spPr>
          <a:xfrm>
            <a:off x="1737360" y="2807208"/>
            <a:ext cx="2057400" cy="667512"/>
          </a:xfrm>
          <a:prstGeom prst="rect">
            <a:avLst/>
          </a:prstGeom>
          <a:solidFill>
            <a:srgbClr val="FFFFFF"/>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3" name="Text 21"/>
          <p:cNvSpPr/>
          <p:nvPr/>
        </p:nvSpPr>
        <p:spPr>
          <a:xfrm>
            <a:off x="1810512" y="2862072"/>
            <a:ext cx="1911096" cy="557784"/>
          </a:xfrm>
          <a:prstGeom prst="rect">
            <a:avLst/>
          </a:prstGeom>
          <a:noFill/>
          <a:ln/>
        </p:spPr>
        <p:txBody>
          <a:bodyPr wrap="square" lIns="508" tIns="508" rIns="508" bIns="508" rtlCol="0" anchor="ctr">
            <a:normAutofit/>
          </a:bodyPr>
          <a:lstStyle/>
          <a:p>
            <a:pPr marL="0" indent="0" algn="ctr">
              <a:buNone/>
            </a:pPr>
            <a:r>
              <a:rPr lang="en-US" sz="1600" b="1" dirty="0">
                <a:solidFill>
                  <a:srgbClr val="243746"/>
                </a:solidFill>
                <a:latin typeface="Times New Roman" panose="02020603050405020304" pitchFamily="18" charset="0"/>
                <a:ea typeface="Arial" pitchFamily="34" charset="-122"/>
                <a:cs typeface="Times New Roman" panose="02020603050405020304" pitchFamily="18" charset="0"/>
              </a:rPr>
              <a:t>Đơn giản</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3794760" y="2807208"/>
            <a:ext cx="7863840" cy="667512"/>
          </a:xfrm>
          <a:prstGeom prst="rect">
            <a:avLst/>
          </a:prstGeom>
          <a:solidFill>
            <a:srgbClr val="FFFFFF"/>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5" name="Text 23"/>
          <p:cNvSpPr/>
          <p:nvPr/>
        </p:nvSpPr>
        <p:spPr>
          <a:xfrm>
            <a:off x="3904488" y="2852928"/>
            <a:ext cx="7644384" cy="576072"/>
          </a:xfrm>
          <a:prstGeom prst="rect">
            <a:avLst/>
          </a:prstGeom>
          <a:noFill/>
          <a:ln/>
        </p:spPr>
        <p:txBody>
          <a:bodyPr wrap="square" lIns="508" tIns="508" rIns="508" bIns="508" rtlCol="0" anchor="ctr">
            <a:normAutofit/>
          </a:bodyPr>
          <a:lstStyle/>
          <a:p>
            <a:pPr marL="0" indent="0" algn="l">
              <a:buNone/>
            </a:pPr>
            <a:r>
              <a:rPr lang="en-US" sz="1600" dirty="0">
                <a:solidFill>
                  <a:srgbClr val="243746"/>
                </a:solidFill>
                <a:latin typeface="Times New Roman" panose="02020603050405020304" pitchFamily="18" charset="0"/>
                <a:ea typeface="Arial" pitchFamily="34" charset="-122"/>
                <a:cs typeface="Times New Roman" panose="02020603050405020304" pitchFamily="18" charset="0"/>
              </a:rPr>
              <a:t>Có đối chiếu hoặc thao tác nghiệp vụ hạn chế</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548640" y="3474720"/>
            <a:ext cx="1188720" cy="667512"/>
          </a:xfrm>
          <a:prstGeom prst="rect">
            <a:avLst/>
          </a:prstGeom>
          <a:solidFill>
            <a:srgbClr val="EAF3F8"/>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7" name="Text 25"/>
          <p:cNvSpPr/>
          <p:nvPr/>
        </p:nvSpPr>
        <p:spPr>
          <a:xfrm>
            <a:off x="585216" y="3529584"/>
            <a:ext cx="1115568" cy="557784"/>
          </a:xfrm>
          <a:prstGeom prst="rect">
            <a:avLst/>
          </a:prstGeom>
          <a:noFill/>
          <a:ln/>
        </p:spPr>
        <p:txBody>
          <a:bodyPr wrap="square" lIns="508" tIns="508" rIns="508" bIns="508" rtlCol="0" anchor="ctr">
            <a:normAutofit/>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III</a:t>
            </a:r>
            <a:endParaRPr lang="en-US" sz="2000" dirty="0">
              <a:latin typeface="Times New Roman" panose="02020603050405020304" pitchFamily="18" charset="0"/>
              <a:cs typeface="Times New Roman" panose="02020603050405020304" pitchFamily="18" charset="0"/>
            </a:endParaRPr>
          </a:p>
        </p:txBody>
      </p:sp>
      <p:sp>
        <p:nvSpPr>
          <p:cNvPr id="28" name="Shape 26"/>
          <p:cNvSpPr/>
          <p:nvPr/>
        </p:nvSpPr>
        <p:spPr>
          <a:xfrm>
            <a:off x="1737360" y="3474720"/>
            <a:ext cx="2057400" cy="667512"/>
          </a:xfrm>
          <a:prstGeom prst="rect">
            <a:avLst/>
          </a:prstGeom>
          <a:solidFill>
            <a:srgbClr val="F9FBFD"/>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9" name="Text 27"/>
          <p:cNvSpPr/>
          <p:nvPr/>
        </p:nvSpPr>
        <p:spPr>
          <a:xfrm>
            <a:off x="1810512" y="3529584"/>
            <a:ext cx="1911096" cy="557784"/>
          </a:xfrm>
          <a:prstGeom prst="rect">
            <a:avLst/>
          </a:prstGeom>
          <a:noFill/>
          <a:ln/>
        </p:spPr>
        <p:txBody>
          <a:bodyPr wrap="square" lIns="508" tIns="508" rIns="508" bIns="508" rtlCol="0" anchor="ctr">
            <a:normAutofit/>
          </a:bodyPr>
          <a:lstStyle/>
          <a:p>
            <a:pPr marL="0" indent="0" algn="ctr">
              <a:buNone/>
            </a:pPr>
            <a:r>
              <a:rPr lang="en-US" sz="1600" b="1" dirty="0">
                <a:solidFill>
                  <a:srgbClr val="243746"/>
                </a:solidFill>
                <a:latin typeface="Times New Roman" panose="02020603050405020304" pitchFamily="18" charset="0"/>
                <a:ea typeface="Arial" pitchFamily="34" charset="-122"/>
                <a:cs typeface="Times New Roman" panose="02020603050405020304" pitchFamily="18" charset="0"/>
              </a:rPr>
              <a:t>Thông thường</a:t>
            </a:r>
            <a:endParaRPr lang="en-US" sz="1600" dirty="0">
              <a:latin typeface="Times New Roman" panose="02020603050405020304" pitchFamily="18" charset="0"/>
              <a:cs typeface="Times New Roman" panose="02020603050405020304" pitchFamily="18" charset="0"/>
            </a:endParaRPr>
          </a:p>
        </p:txBody>
      </p:sp>
      <p:sp>
        <p:nvSpPr>
          <p:cNvPr id="30" name="Shape 28"/>
          <p:cNvSpPr/>
          <p:nvPr/>
        </p:nvSpPr>
        <p:spPr>
          <a:xfrm>
            <a:off x="3794760" y="3474720"/>
            <a:ext cx="7863840" cy="667512"/>
          </a:xfrm>
          <a:prstGeom prst="rect">
            <a:avLst/>
          </a:prstGeom>
          <a:solidFill>
            <a:srgbClr val="F9FBFD"/>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1" name="Text 29"/>
          <p:cNvSpPr/>
          <p:nvPr/>
        </p:nvSpPr>
        <p:spPr>
          <a:xfrm>
            <a:off x="3904488" y="3520440"/>
            <a:ext cx="7644384" cy="576072"/>
          </a:xfrm>
          <a:prstGeom prst="rect">
            <a:avLst/>
          </a:prstGeom>
          <a:noFill/>
          <a:ln/>
        </p:spPr>
        <p:txBody>
          <a:bodyPr wrap="square" lIns="508" tIns="508" rIns="508" bIns="508" rtlCol="0" anchor="ctr">
            <a:normAutofit/>
          </a:bodyPr>
          <a:lstStyle/>
          <a:p>
            <a:pPr marL="0" indent="0" algn="l">
              <a:buNone/>
            </a:pPr>
            <a:r>
              <a:rPr lang="en-US" sz="1600" dirty="0">
                <a:solidFill>
                  <a:srgbClr val="243746"/>
                </a:solidFill>
                <a:latin typeface="Times New Roman" panose="02020603050405020304" pitchFamily="18" charset="0"/>
                <a:ea typeface="Arial" pitchFamily="34" charset="-122"/>
                <a:cs typeface="Times New Roman" panose="02020603050405020304" pitchFamily="18" charset="0"/>
              </a:rPr>
              <a:t>Theo quy trình nghiệp vụ chuẩn; chọn làm nhóm chuẩn khi phù hợp</a:t>
            </a:r>
            <a:endParaRPr lang="en-US" sz="1600" dirty="0">
              <a:latin typeface="Times New Roman" panose="02020603050405020304" pitchFamily="18" charset="0"/>
              <a:cs typeface="Times New Roman" panose="02020603050405020304" pitchFamily="18" charset="0"/>
            </a:endParaRPr>
          </a:p>
        </p:txBody>
      </p:sp>
      <p:sp>
        <p:nvSpPr>
          <p:cNvPr id="32" name="Shape 30"/>
          <p:cNvSpPr/>
          <p:nvPr/>
        </p:nvSpPr>
        <p:spPr>
          <a:xfrm>
            <a:off x="548640" y="4142232"/>
            <a:ext cx="1188720" cy="667512"/>
          </a:xfrm>
          <a:prstGeom prst="rect">
            <a:avLst/>
          </a:prstGeom>
          <a:solidFill>
            <a:srgbClr val="EAF3F8"/>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3" name="Text 31"/>
          <p:cNvSpPr/>
          <p:nvPr/>
        </p:nvSpPr>
        <p:spPr>
          <a:xfrm>
            <a:off x="585216" y="4197096"/>
            <a:ext cx="1115568" cy="557784"/>
          </a:xfrm>
          <a:prstGeom prst="rect">
            <a:avLst/>
          </a:prstGeom>
          <a:noFill/>
          <a:ln/>
        </p:spPr>
        <p:txBody>
          <a:bodyPr wrap="square" lIns="508" tIns="508" rIns="508" bIns="508" rtlCol="0" anchor="ctr">
            <a:normAutofit/>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IV</a:t>
            </a:r>
            <a:endParaRPr lang="en-US" sz="2000" dirty="0">
              <a:latin typeface="Times New Roman" panose="02020603050405020304" pitchFamily="18" charset="0"/>
              <a:cs typeface="Times New Roman" panose="02020603050405020304" pitchFamily="18" charset="0"/>
            </a:endParaRPr>
          </a:p>
        </p:txBody>
      </p:sp>
      <p:sp>
        <p:nvSpPr>
          <p:cNvPr id="34" name="Shape 32"/>
          <p:cNvSpPr/>
          <p:nvPr/>
        </p:nvSpPr>
        <p:spPr>
          <a:xfrm>
            <a:off x="1737360" y="4142232"/>
            <a:ext cx="2057400" cy="667512"/>
          </a:xfrm>
          <a:prstGeom prst="rect">
            <a:avLst/>
          </a:prstGeom>
          <a:solidFill>
            <a:srgbClr val="FFFFFF"/>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5" name="Text 33"/>
          <p:cNvSpPr/>
          <p:nvPr/>
        </p:nvSpPr>
        <p:spPr>
          <a:xfrm>
            <a:off x="1810512" y="4197096"/>
            <a:ext cx="1911096" cy="557784"/>
          </a:xfrm>
          <a:prstGeom prst="rect">
            <a:avLst/>
          </a:prstGeom>
          <a:noFill/>
          <a:ln/>
        </p:spPr>
        <p:txBody>
          <a:bodyPr wrap="square" lIns="508" tIns="508" rIns="508" bIns="508" rtlCol="0" anchor="ctr">
            <a:normAutofit/>
          </a:bodyPr>
          <a:lstStyle/>
          <a:p>
            <a:pPr marL="0" indent="0" algn="ctr">
              <a:buNone/>
            </a:pPr>
            <a:r>
              <a:rPr lang="en-US" sz="1600" b="1" dirty="0">
                <a:solidFill>
                  <a:srgbClr val="243746"/>
                </a:solidFill>
                <a:latin typeface="Times New Roman" panose="02020603050405020304" pitchFamily="18" charset="0"/>
                <a:ea typeface="Arial" pitchFamily="34" charset="-122"/>
                <a:cs typeface="Times New Roman" panose="02020603050405020304" pitchFamily="18" charset="0"/>
              </a:rPr>
              <a:t>Phức tạp</a:t>
            </a:r>
            <a:endParaRPr lang="en-US" sz="1600" dirty="0">
              <a:latin typeface="Times New Roman" panose="02020603050405020304" pitchFamily="18" charset="0"/>
              <a:cs typeface="Times New Roman" panose="02020603050405020304" pitchFamily="18" charset="0"/>
            </a:endParaRPr>
          </a:p>
        </p:txBody>
      </p:sp>
      <p:sp>
        <p:nvSpPr>
          <p:cNvPr id="36" name="Shape 34"/>
          <p:cNvSpPr/>
          <p:nvPr/>
        </p:nvSpPr>
        <p:spPr>
          <a:xfrm>
            <a:off x="3794760" y="4142232"/>
            <a:ext cx="7863840" cy="667512"/>
          </a:xfrm>
          <a:prstGeom prst="rect">
            <a:avLst/>
          </a:prstGeom>
          <a:solidFill>
            <a:srgbClr val="FFFFFF"/>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7" name="Text 35"/>
          <p:cNvSpPr/>
          <p:nvPr/>
        </p:nvSpPr>
        <p:spPr>
          <a:xfrm>
            <a:off x="3904488" y="4187952"/>
            <a:ext cx="7644384" cy="576072"/>
          </a:xfrm>
          <a:prstGeom prst="rect">
            <a:avLst/>
          </a:prstGeom>
          <a:noFill/>
          <a:ln/>
        </p:spPr>
        <p:txBody>
          <a:bodyPr wrap="square" lIns="508" tIns="508" rIns="508" bIns="508" rtlCol="0" anchor="ctr">
            <a:normAutofit/>
          </a:bodyPr>
          <a:lstStyle/>
          <a:p>
            <a:pPr marL="0" indent="0" algn="l">
              <a:buNone/>
            </a:pPr>
            <a:r>
              <a:rPr lang="en-US" sz="1600" dirty="0">
                <a:solidFill>
                  <a:srgbClr val="243746"/>
                </a:solidFill>
                <a:latin typeface="Times New Roman" panose="02020603050405020304" pitchFamily="18" charset="0"/>
                <a:ea typeface="Arial" pitchFamily="34" charset="-122"/>
                <a:cs typeface="Times New Roman" panose="02020603050405020304" pitchFamily="18" charset="0"/>
              </a:rPr>
              <a:t>Nhiều nguồn, khâu thẩm tra hoặc phối hợp nghiệp vụ</a:t>
            </a:r>
            <a:endParaRPr lang="en-US" sz="1600" dirty="0">
              <a:latin typeface="Times New Roman" panose="02020603050405020304" pitchFamily="18" charset="0"/>
              <a:cs typeface="Times New Roman" panose="02020603050405020304" pitchFamily="18" charset="0"/>
            </a:endParaRPr>
          </a:p>
        </p:txBody>
      </p:sp>
      <p:sp>
        <p:nvSpPr>
          <p:cNvPr id="38" name="Shape 36"/>
          <p:cNvSpPr/>
          <p:nvPr/>
        </p:nvSpPr>
        <p:spPr>
          <a:xfrm>
            <a:off x="548640" y="4809744"/>
            <a:ext cx="1188720" cy="667512"/>
          </a:xfrm>
          <a:prstGeom prst="rect">
            <a:avLst/>
          </a:prstGeom>
          <a:solidFill>
            <a:srgbClr val="EAF3F8"/>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9" name="Text 37"/>
          <p:cNvSpPr/>
          <p:nvPr/>
        </p:nvSpPr>
        <p:spPr>
          <a:xfrm>
            <a:off x="585216" y="4864608"/>
            <a:ext cx="1115568" cy="557784"/>
          </a:xfrm>
          <a:prstGeom prst="rect">
            <a:avLst/>
          </a:prstGeom>
          <a:noFill/>
          <a:ln/>
        </p:spPr>
        <p:txBody>
          <a:bodyPr wrap="square" lIns="508" tIns="508" rIns="508" bIns="508" rtlCol="0" anchor="ctr">
            <a:normAutofit/>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V</a:t>
            </a:r>
            <a:endParaRPr lang="en-US" sz="2000" dirty="0">
              <a:latin typeface="Times New Roman" panose="02020603050405020304" pitchFamily="18" charset="0"/>
              <a:cs typeface="Times New Roman" panose="02020603050405020304" pitchFamily="18" charset="0"/>
            </a:endParaRPr>
          </a:p>
        </p:txBody>
      </p:sp>
      <p:sp>
        <p:nvSpPr>
          <p:cNvPr id="40" name="Shape 38"/>
          <p:cNvSpPr/>
          <p:nvPr/>
        </p:nvSpPr>
        <p:spPr>
          <a:xfrm>
            <a:off x="1737360" y="4809744"/>
            <a:ext cx="2057400" cy="667512"/>
          </a:xfrm>
          <a:prstGeom prst="rect">
            <a:avLst/>
          </a:prstGeom>
          <a:solidFill>
            <a:srgbClr val="F9FBFD"/>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1" name="Text 39"/>
          <p:cNvSpPr/>
          <p:nvPr/>
        </p:nvSpPr>
        <p:spPr>
          <a:xfrm>
            <a:off x="1810512" y="4864608"/>
            <a:ext cx="1911096" cy="557784"/>
          </a:xfrm>
          <a:prstGeom prst="rect">
            <a:avLst/>
          </a:prstGeom>
          <a:noFill/>
          <a:ln/>
        </p:spPr>
        <p:txBody>
          <a:bodyPr wrap="square" lIns="508" tIns="508" rIns="508" bIns="508" rtlCol="0" anchor="ctr">
            <a:normAutofit/>
          </a:bodyPr>
          <a:lstStyle/>
          <a:p>
            <a:pPr marL="0" indent="0" algn="ctr">
              <a:buNone/>
            </a:pPr>
            <a:r>
              <a:rPr lang="en-US" sz="1600" b="1" dirty="0">
                <a:solidFill>
                  <a:srgbClr val="243746"/>
                </a:solidFill>
                <a:latin typeface="Times New Roman" panose="02020603050405020304" pitchFamily="18" charset="0"/>
                <a:ea typeface="Arial" pitchFamily="34" charset="-122"/>
                <a:cs typeface="Times New Roman" panose="02020603050405020304" pitchFamily="18" charset="0"/>
              </a:rPr>
              <a:t>Chuyên sâu</a:t>
            </a:r>
            <a:endParaRPr lang="en-US" sz="1600" dirty="0">
              <a:latin typeface="Times New Roman" panose="02020603050405020304" pitchFamily="18" charset="0"/>
              <a:cs typeface="Times New Roman" panose="02020603050405020304" pitchFamily="18" charset="0"/>
            </a:endParaRPr>
          </a:p>
        </p:txBody>
      </p:sp>
      <p:sp>
        <p:nvSpPr>
          <p:cNvPr id="42" name="Shape 40"/>
          <p:cNvSpPr/>
          <p:nvPr/>
        </p:nvSpPr>
        <p:spPr>
          <a:xfrm>
            <a:off x="3794760" y="4809744"/>
            <a:ext cx="7863840" cy="667512"/>
          </a:xfrm>
          <a:prstGeom prst="rect">
            <a:avLst/>
          </a:prstGeom>
          <a:solidFill>
            <a:srgbClr val="F9FBFD"/>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3" name="Text 41"/>
          <p:cNvSpPr/>
          <p:nvPr/>
        </p:nvSpPr>
        <p:spPr>
          <a:xfrm>
            <a:off x="3904488" y="4855464"/>
            <a:ext cx="7644384" cy="576072"/>
          </a:xfrm>
          <a:prstGeom prst="rect">
            <a:avLst/>
          </a:prstGeom>
          <a:noFill/>
          <a:ln/>
        </p:spPr>
        <p:txBody>
          <a:bodyPr wrap="square" lIns="508" tIns="508" rIns="508" bIns="508" rtlCol="0" anchor="ctr">
            <a:normAutofit/>
          </a:bodyPr>
          <a:lstStyle/>
          <a:p>
            <a:pPr marL="0" indent="0" algn="l">
              <a:buNone/>
            </a:pPr>
            <a:r>
              <a:rPr lang="en-US" sz="1600" dirty="0">
                <a:solidFill>
                  <a:srgbClr val="243746"/>
                </a:solidFill>
                <a:latin typeface="Times New Roman" panose="02020603050405020304" pitchFamily="18" charset="0"/>
                <a:ea typeface="Arial" pitchFamily="34" charset="-122"/>
                <a:cs typeface="Times New Roman" panose="02020603050405020304" pitchFamily="18" charset="0"/>
              </a:rPr>
              <a:t>Phân tích, thẩm định nhiều chiều; trách nhiệm cao</a:t>
            </a:r>
            <a:endParaRPr lang="en-US" sz="1600" dirty="0">
              <a:latin typeface="Times New Roman" panose="02020603050405020304" pitchFamily="18" charset="0"/>
              <a:cs typeface="Times New Roman" panose="02020603050405020304" pitchFamily="18" charset="0"/>
            </a:endParaRPr>
          </a:p>
        </p:txBody>
      </p:sp>
      <p:sp>
        <p:nvSpPr>
          <p:cNvPr id="44" name="Shape 42"/>
          <p:cNvSpPr/>
          <p:nvPr/>
        </p:nvSpPr>
        <p:spPr>
          <a:xfrm>
            <a:off x="548640" y="5477256"/>
            <a:ext cx="1188720" cy="667512"/>
          </a:xfrm>
          <a:prstGeom prst="rect">
            <a:avLst/>
          </a:prstGeom>
          <a:solidFill>
            <a:srgbClr val="FDEBD2"/>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5" name="Text 43"/>
          <p:cNvSpPr/>
          <p:nvPr/>
        </p:nvSpPr>
        <p:spPr>
          <a:xfrm>
            <a:off x="585216" y="5532120"/>
            <a:ext cx="1115568" cy="557784"/>
          </a:xfrm>
          <a:prstGeom prst="rect">
            <a:avLst/>
          </a:prstGeom>
          <a:noFill/>
          <a:ln/>
        </p:spPr>
        <p:txBody>
          <a:bodyPr wrap="square" lIns="508" tIns="508" rIns="508" bIns="508" rtlCol="0" anchor="ctr">
            <a:normAutofit/>
          </a:bodyPr>
          <a:lstStyle/>
          <a:p>
            <a:pPr marL="0" indent="0" algn="ctr">
              <a:buNone/>
            </a:pPr>
            <a:r>
              <a:rPr lang="en-US" sz="2000" b="1" dirty="0">
                <a:solidFill>
                  <a:srgbClr val="9D3340"/>
                </a:solidFill>
                <a:latin typeface="Times New Roman" panose="02020603050405020304" pitchFamily="18" charset="0"/>
                <a:ea typeface="Arial" pitchFamily="34" charset="-122"/>
                <a:cs typeface="Times New Roman" panose="02020603050405020304" pitchFamily="18" charset="0"/>
              </a:rPr>
              <a:t>VI</a:t>
            </a:r>
            <a:endParaRPr lang="en-US" sz="2000" dirty="0">
              <a:latin typeface="Times New Roman" panose="02020603050405020304" pitchFamily="18" charset="0"/>
              <a:cs typeface="Times New Roman" panose="02020603050405020304" pitchFamily="18" charset="0"/>
            </a:endParaRPr>
          </a:p>
        </p:txBody>
      </p:sp>
      <p:sp>
        <p:nvSpPr>
          <p:cNvPr id="46" name="Shape 44"/>
          <p:cNvSpPr/>
          <p:nvPr/>
        </p:nvSpPr>
        <p:spPr>
          <a:xfrm>
            <a:off x="1737360" y="5477256"/>
            <a:ext cx="2057400" cy="667512"/>
          </a:xfrm>
          <a:prstGeom prst="rect">
            <a:avLst/>
          </a:prstGeom>
          <a:solidFill>
            <a:srgbClr val="FFF8F1"/>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7" name="Text 45"/>
          <p:cNvSpPr/>
          <p:nvPr/>
        </p:nvSpPr>
        <p:spPr>
          <a:xfrm>
            <a:off x="1810512" y="5532120"/>
            <a:ext cx="1911096" cy="557784"/>
          </a:xfrm>
          <a:prstGeom prst="rect">
            <a:avLst/>
          </a:prstGeom>
          <a:noFill/>
          <a:ln/>
        </p:spPr>
        <p:txBody>
          <a:bodyPr wrap="square" lIns="508" tIns="508" rIns="508" bIns="508" rtlCol="0" anchor="ctr">
            <a:normAutofit/>
          </a:bodyPr>
          <a:lstStyle/>
          <a:p>
            <a:pPr marL="0" indent="0" algn="ctr">
              <a:buNone/>
            </a:pPr>
            <a:r>
              <a:rPr lang="en-US" sz="1600" b="1" dirty="0">
                <a:solidFill>
                  <a:srgbClr val="243746"/>
                </a:solidFill>
                <a:latin typeface="Times New Roman" panose="02020603050405020304" pitchFamily="18" charset="0"/>
                <a:ea typeface="Arial" pitchFamily="34" charset="-122"/>
                <a:cs typeface="Times New Roman" panose="02020603050405020304" pitchFamily="18" charset="0"/>
              </a:rPr>
              <a:t>Đặc biệt phức tạp</a:t>
            </a:r>
            <a:endParaRPr lang="en-US" sz="1600" dirty="0">
              <a:latin typeface="Times New Roman" panose="02020603050405020304" pitchFamily="18" charset="0"/>
              <a:cs typeface="Times New Roman" panose="02020603050405020304" pitchFamily="18" charset="0"/>
            </a:endParaRPr>
          </a:p>
        </p:txBody>
      </p:sp>
      <p:sp>
        <p:nvSpPr>
          <p:cNvPr id="48" name="Shape 46"/>
          <p:cNvSpPr/>
          <p:nvPr/>
        </p:nvSpPr>
        <p:spPr>
          <a:xfrm>
            <a:off x="3794760" y="5477256"/>
            <a:ext cx="7863840" cy="667512"/>
          </a:xfrm>
          <a:prstGeom prst="rect">
            <a:avLst/>
          </a:prstGeom>
          <a:solidFill>
            <a:srgbClr val="FFF8F1"/>
          </a:solidFill>
          <a:ln w="10160">
            <a:solidFill>
              <a:srgbClr val="C9D7E3"/>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9" name="Text 47"/>
          <p:cNvSpPr/>
          <p:nvPr/>
        </p:nvSpPr>
        <p:spPr>
          <a:xfrm>
            <a:off x="3904488" y="5522976"/>
            <a:ext cx="7644384" cy="576072"/>
          </a:xfrm>
          <a:prstGeom prst="rect">
            <a:avLst/>
          </a:prstGeom>
          <a:noFill/>
          <a:ln/>
        </p:spPr>
        <p:txBody>
          <a:bodyPr wrap="square" lIns="508" tIns="508" rIns="508" bIns="508" rtlCol="0" anchor="ctr">
            <a:normAutofit/>
          </a:bodyPr>
          <a:lstStyle/>
          <a:p>
            <a:pPr marL="0" indent="0" algn="l">
              <a:buNone/>
            </a:pPr>
            <a:r>
              <a:rPr lang="en-US" sz="1600" dirty="0">
                <a:solidFill>
                  <a:srgbClr val="243746"/>
                </a:solidFill>
                <a:latin typeface="Times New Roman" panose="02020603050405020304" pitchFamily="18" charset="0"/>
                <a:ea typeface="Arial" pitchFamily="34" charset="-122"/>
                <a:cs typeface="Times New Roman" panose="02020603050405020304" pitchFamily="18" charset="0"/>
              </a:rPr>
              <a:t>Liên ngành, chuyên môn sâu; cân nhắc PP3 nếu sản phẩm đơn chiếc</a:t>
            </a:r>
            <a:endParaRPr lang="en-US" sz="1600" dirty="0">
              <a:latin typeface="Times New Roman" panose="02020603050405020304" pitchFamily="18" charset="0"/>
              <a:cs typeface="Times New Roman" panose="02020603050405020304" pitchFamily="18" charset="0"/>
            </a:endParaRPr>
          </a:p>
        </p:txBody>
      </p:sp>
      <p:sp>
        <p:nvSpPr>
          <p:cNvPr id="51" name="Text 49"/>
          <p:cNvSpPr/>
          <p:nvPr/>
        </p:nvSpPr>
        <p:spPr>
          <a:xfrm>
            <a:off x="813816" y="6309248"/>
            <a:ext cx="10561320" cy="256032"/>
          </a:xfrm>
          <a:prstGeom prst="rect">
            <a:avLst/>
          </a:prstGeom>
          <a:noFill/>
          <a:ln/>
        </p:spPr>
        <p:txBody>
          <a:bodyPr wrap="square" lIns="508" tIns="508" rIns="508" bIns="508" rtlCol="0" anchor="ctr">
            <a:noAutofit/>
          </a:bodyPr>
          <a:lstStyle/>
          <a:p>
            <a:pPr marL="0" indent="0" algn="ctr">
              <a:buNone/>
            </a:pPr>
            <a:r>
              <a:rPr lang="en-US" sz="1100" b="1" dirty="0">
                <a:solidFill>
                  <a:srgbClr val="9D3340"/>
                </a:solidFill>
                <a:latin typeface="Times New Roman" panose="02020603050405020304" pitchFamily="18" charset="0"/>
                <a:ea typeface="Arial" pitchFamily="34" charset="-122"/>
                <a:cs typeface="Times New Roman" panose="02020603050405020304" pitchFamily="18" charset="0"/>
              </a:rPr>
              <a:t>Lưu ý: Khung 06 nhóm chỉ dùng để chuẩn hóa khi cần thiết; không sử dụng để chấm điểm cho từng hồ sơ và không thay thế việc xác định nhu cầu nhân lực theo đúng phương pháp của Hướng dẫn.</a:t>
            </a:r>
            <a:endParaRPr lang="en-US"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6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B</a:t>
            </a:r>
            <a:endParaRPr lang="en-US" sz="16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4 · B2: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Xác</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định</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tác</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động</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của</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CĐS,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tự</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chủ</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và</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xã</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hội</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hóa</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4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13</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B2</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dirty="0">
              <a:latin typeface="Times New Roman" panose="02020603050405020304" pitchFamily="18" charset="0"/>
              <a:cs typeface="Times New Roman" panose="02020603050405020304" pitchFamily="18" charset="0"/>
            </a:endParaRPr>
          </a:p>
        </p:txBody>
      </p:sp>
      <p:sp>
        <p:nvSpPr>
          <p:cNvPr id="26" name="Shape 24"/>
          <p:cNvSpPr/>
          <p:nvPr/>
        </p:nvSpPr>
        <p:spPr>
          <a:xfrm>
            <a:off x="685800" y="1828800"/>
            <a:ext cx="4736592"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740664" y="1847088"/>
            <a:ext cx="4626864" cy="265176"/>
          </a:xfrm>
          <a:prstGeom prst="rect">
            <a:avLst/>
          </a:prstGeom>
          <a:noFill/>
          <a:ln/>
        </p:spPr>
        <p:txBody>
          <a:bodyPr wrap="square" lIns="0" tIns="0" rIns="0" bIns="0" rtlCol="0" anchor="ctr">
            <a:norm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MÔ PHỎNG CÁC CỘT CỦA B2_CT_TacDong</a:t>
            </a:r>
            <a:endParaRPr lang="en-US" sz="1600" dirty="0">
              <a:latin typeface="Times New Roman" panose="02020603050405020304" pitchFamily="18" charset="0"/>
              <a:cs typeface="Times New Roman" panose="02020603050405020304" pitchFamily="18" charset="0"/>
            </a:endParaRPr>
          </a:p>
        </p:txBody>
      </p:sp>
      <p:sp>
        <p:nvSpPr>
          <p:cNvPr id="28" name="Shape 26"/>
          <p:cNvSpPr/>
          <p:nvPr/>
        </p:nvSpPr>
        <p:spPr>
          <a:xfrm>
            <a:off x="667512" y="2331720"/>
            <a:ext cx="1563624"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9" name="Text 27"/>
          <p:cNvSpPr/>
          <p:nvPr/>
        </p:nvSpPr>
        <p:spPr>
          <a:xfrm>
            <a:off x="717804" y="2432304"/>
            <a:ext cx="1463040" cy="42976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Loại tác động</a:t>
            </a:r>
            <a:endParaRPr lang="en-US" dirty="0">
              <a:latin typeface="Times New Roman" panose="02020603050405020304" pitchFamily="18" charset="0"/>
              <a:cs typeface="Times New Roman" panose="02020603050405020304" pitchFamily="18" charset="0"/>
            </a:endParaRPr>
          </a:p>
        </p:txBody>
      </p:sp>
      <p:sp>
        <p:nvSpPr>
          <p:cNvPr id="30" name="Shape 28"/>
          <p:cNvSpPr/>
          <p:nvPr/>
        </p:nvSpPr>
        <p:spPr>
          <a:xfrm>
            <a:off x="2231136" y="2331720"/>
            <a:ext cx="2340864"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2281428" y="2432304"/>
            <a:ext cx="2240280" cy="42976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Công đoạn</a:t>
            </a:r>
            <a:endParaRPr lang="en-US" dirty="0">
              <a:latin typeface="Times New Roman" panose="02020603050405020304" pitchFamily="18" charset="0"/>
              <a:cs typeface="Times New Roman" panose="02020603050405020304" pitchFamily="18" charset="0"/>
            </a:endParaRPr>
          </a:p>
        </p:txBody>
      </p:sp>
      <p:sp>
        <p:nvSpPr>
          <p:cNvPr id="32" name="Shape 30"/>
          <p:cNvSpPr/>
          <p:nvPr/>
        </p:nvSpPr>
        <p:spPr>
          <a:xfrm>
            <a:off x="4572000" y="2331720"/>
            <a:ext cx="1252728"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4622292" y="2432304"/>
            <a:ext cx="1152144" cy="42976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SP áp dụng</a:t>
            </a:r>
            <a:endParaRPr lang="en-US" dirty="0">
              <a:latin typeface="Times New Roman" panose="02020603050405020304" pitchFamily="18" charset="0"/>
              <a:cs typeface="Times New Roman" panose="02020603050405020304" pitchFamily="18" charset="0"/>
            </a:endParaRPr>
          </a:p>
        </p:txBody>
      </p:sp>
      <p:sp>
        <p:nvSpPr>
          <p:cNvPr id="34" name="Shape 32"/>
          <p:cNvSpPr/>
          <p:nvPr/>
        </p:nvSpPr>
        <p:spPr>
          <a:xfrm>
            <a:off x="5824728" y="2331720"/>
            <a:ext cx="1188720"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5" name="Text 33"/>
          <p:cNvSpPr/>
          <p:nvPr/>
        </p:nvSpPr>
        <p:spPr>
          <a:xfrm>
            <a:off x="5875020" y="2432304"/>
            <a:ext cx="1088136" cy="42976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Phút trước</a:t>
            </a:r>
            <a:endParaRPr lang="en-US" dirty="0">
              <a:latin typeface="Times New Roman" panose="02020603050405020304" pitchFamily="18" charset="0"/>
              <a:cs typeface="Times New Roman" panose="02020603050405020304" pitchFamily="18" charset="0"/>
            </a:endParaRPr>
          </a:p>
        </p:txBody>
      </p:sp>
      <p:sp>
        <p:nvSpPr>
          <p:cNvPr id="36" name="Shape 34"/>
          <p:cNvSpPr/>
          <p:nvPr/>
        </p:nvSpPr>
        <p:spPr>
          <a:xfrm>
            <a:off x="7013448" y="2331720"/>
            <a:ext cx="1143000"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Text 35"/>
          <p:cNvSpPr/>
          <p:nvPr/>
        </p:nvSpPr>
        <p:spPr>
          <a:xfrm>
            <a:off x="7063740" y="2432304"/>
            <a:ext cx="1042416" cy="42976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Phút sau</a:t>
            </a:r>
            <a:endParaRPr lang="en-US" dirty="0">
              <a:latin typeface="Times New Roman" panose="02020603050405020304" pitchFamily="18" charset="0"/>
              <a:cs typeface="Times New Roman" panose="02020603050405020304" pitchFamily="18" charset="0"/>
            </a:endParaRPr>
          </a:p>
        </p:txBody>
      </p:sp>
      <p:sp>
        <p:nvSpPr>
          <p:cNvPr id="38" name="Shape 36"/>
          <p:cNvSpPr/>
          <p:nvPr/>
        </p:nvSpPr>
        <p:spPr>
          <a:xfrm>
            <a:off x="8156448" y="2331720"/>
            <a:ext cx="1728216"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9" name="Text 37"/>
          <p:cNvSpPr/>
          <p:nvPr/>
        </p:nvSpPr>
        <p:spPr>
          <a:xfrm>
            <a:off x="8206740" y="2432304"/>
            <a:ext cx="1627632" cy="429768"/>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Giờ giảm trực tiếp</a:t>
            </a:r>
            <a:endParaRPr lang="en-US" dirty="0">
              <a:latin typeface="Times New Roman" panose="02020603050405020304" pitchFamily="18" charset="0"/>
              <a:cs typeface="Times New Roman" panose="02020603050405020304" pitchFamily="18" charset="0"/>
            </a:endParaRPr>
          </a:p>
        </p:txBody>
      </p:sp>
      <p:sp>
        <p:nvSpPr>
          <p:cNvPr id="40" name="Shape 38"/>
          <p:cNvSpPr/>
          <p:nvPr/>
        </p:nvSpPr>
        <p:spPr>
          <a:xfrm>
            <a:off x="9884664" y="2331720"/>
            <a:ext cx="1700784" cy="612648"/>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1" name="Text 39"/>
          <p:cNvSpPr/>
          <p:nvPr/>
        </p:nvSpPr>
        <p:spPr>
          <a:xfrm>
            <a:off x="9934956" y="2432304"/>
            <a:ext cx="1600200" cy="429768"/>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Giờ việc mới</a:t>
            </a:r>
            <a:endParaRPr lang="en-US" dirty="0">
              <a:latin typeface="Times New Roman" panose="02020603050405020304" pitchFamily="18" charset="0"/>
              <a:cs typeface="Times New Roman" panose="02020603050405020304" pitchFamily="18" charset="0"/>
            </a:endParaRPr>
          </a:p>
        </p:txBody>
      </p:sp>
      <p:sp>
        <p:nvSpPr>
          <p:cNvPr id="42" name="Shape 40"/>
          <p:cNvSpPr/>
          <p:nvPr/>
        </p:nvSpPr>
        <p:spPr>
          <a:xfrm>
            <a:off x="667512" y="2944368"/>
            <a:ext cx="1563624"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3" name="Text 41"/>
          <p:cNvSpPr/>
          <p:nvPr/>
        </p:nvSpPr>
        <p:spPr>
          <a:xfrm>
            <a:off x="731520" y="3035808"/>
            <a:ext cx="1435608"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Số hóa</a:t>
            </a:r>
            <a:endParaRPr lang="en-US" dirty="0">
              <a:latin typeface="Times New Roman" panose="02020603050405020304" pitchFamily="18" charset="0"/>
              <a:cs typeface="Times New Roman" panose="02020603050405020304" pitchFamily="18" charset="0"/>
            </a:endParaRPr>
          </a:p>
        </p:txBody>
      </p:sp>
      <p:sp>
        <p:nvSpPr>
          <p:cNvPr id="44" name="Shape 42"/>
          <p:cNvSpPr/>
          <p:nvPr/>
        </p:nvSpPr>
        <p:spPr>
          <a:xfrm>
            <a:off x="2231136" y="2944368"/>
            <a:ext cx="2340864"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5" name="Text 43"/>
          <p:cNvSpPr/>
          <p:nvPr/>
        </p:nvSpPr>
        <p:spPr>
          <a:xfrm>
            <a:off x="2295144" y="3035808"/>
            <a:ext cx="2212848"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Nhập liệu thủ công</a:t>
            </a:r>
            <a:endParaRPr lang="en-US" dirty="0">
              <a:latin typeface="Times New Roman" panose="02020603050405020304" pitchFamily="18" charset="0"/>
              <a:cs typeface="Times New Roman" panose="02020603050405020304" pitchFamily="18" charset="0"/>
            </a:endParaRPr>
          </a:p>
        </p:txBody>
      </p:sp>
      <p:sp>
        <p:nvSpPr>
          <p:cNvPr id="46" name="Shape 44"/>
          <p:cNvSpPr/>
          <p:nvPr/>
        </p:nvSpPr>
        <p:spPr>
          <a:xfrm>
            <a:off x="4572000" y="2944368"/>
            <a:ext cx="1252728"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7" name="Text 45"/>
          <p:cNvSpPr/>
          <p:nvPr/>
        </p:nvSpPr>
        <p:spPr>
          <a:xfrm>
            <a:off x="4636008" y="3035808"/>
            <a:ext cx="1124712"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6.000</a:t>
            </a:r>
            <a:endParaRPr lang="en-US" dirty="0">
              <a:latin typeface="Times New Roman" panose="02020603050405020304" pitchFamily="18" charset="0"/>
              <a:cs typeface="Times New Roman" panose="02020603050405020304" pitchFamily="18" charset="0"/>
            </a:endParaRPr>
          </a:p>
        </p:txBody>
      </p:sp>
      <p:sp>
        <p:nvSpPr>
          <p:cNvPr id="48" name="Shape 46"/>
          <p:cNvSpPr/>
          <p:nvPr/>
        </p:nvSpPr>
        <p:spPr>
          <a:xfrm>
            <a:off x="5824728" y="2944368"/>
            <a:ext cx="1188720"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9" name="Text 47"/>
          <p:cNvSpPr/>
          <p:nvPr/>
        </p:nvSpPr>
        <p:spPr>
          <a:xfrm>
            <a:off x="5888736" y="3035808"/>
            <a:ext cx="1060704"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5</a:t>
            </a:r>
            <a:endParaRPr lang="en-US" dirty="0">
              <a:latin typeface="Times New Roman" panose="02020603050405020304" pitchFamily="18" charset="0"/>
              <a:cs typeface="Times New Roman" panose="02020603050405020304" pitchFamily="18" charset="0"/>
            </a:endParaRPr>
          </a:p>
        </p:txBody>
      </p:sp>
      <p:sp>
        <p:nvSpPr>
          <p:cNvPr id="50" name="Shape 48"/>
          <p:cNvSpPr/>
          <p:nvPr/>
        </p:nvSpPr>
        <p:spPr>
          <a:xfrm>
            <a:off x="7013448" y="2944368"/>
            <a:ext cx="1143000"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1" name="Text 49"/>
          <p:cNvSpPr/>
          <p:nvPr/>
        </p:nvSpPr>
        <p:spPr>
          <a:xfrm>
            <a:off x="7077456" y="3035808"/>
            <a:ext cx="1014984"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52" name="Shape 50"/>
          <p:cNvSpPr/>
          <p:nvPr/>
        </p:nvSpPr>
        <p:spPr>
          <a:xfrm>
            <a:off x="8156448" y="2944368"/>
            <a:ext cx="1728216" cy="576072"/>
          </a:xfrm>
          <a:prstGeom prst="rect">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3" name="Text 51"/>
          <p:cNvSpPr/>
          <p:nvPr/>
        </p:nvSpPr>
        <p:spPr>
          <a:xfrm>
            <a:off x="8220456" y="3035808"/>
            <a:ext cx="1600200" cy="420624"/>
          </a:xfrm>
          <a:prstGeom prst="rect">
            <a:avLst/>
          </a:prstGeom>
          <a:noFill/>
          <a:ln/>
        </p:spPr>
        <p:txBody>
          <a:bodyPr wrap="square" lIns="0" tIns="0" rIns="0" bIns="0" rtlCol="0" anchor="ctr">
            <a:norm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500</a:t>
            </a:r>
            <a:endParaRPr lang="en-US" dirty="0">
              <a:latin typeface="Times New Roman" panose="02020603050405020304" pitchFamily="18" charset="0"/>
              <a:cs typeface="Times New Roman" panose="02020603050405020304" pitchFamily="18" charset="0"/>
            </a:endParaRPr>
          </a:p>
        </p:txBody>
      </p:sp>
      <p:sp>
        <p:nvSpPr>
          <p:cNvPr id="54" name="Shape 52"/>
          <p:cNvSpPr/>
          <p:nvPr/>
        </p:nvSpPr>
        <p:spPr>
          <a:xfrm>
            <a:off x="9884664" y="2944368"/>
            <a:ext cx="1700784" cy="576072"/>
          </a:xfrm>
          <a:prstGeom prst="rect">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5" name="Text 53"/>
          <p:cNvSpPr/>
          <p:nvPr/>
        </p:nvSpPr>
        <p:spPr>
          <a:xfrm>
            <a:off x="9948672" y="3035808"/>
            <a:ext cx="1572768" cy="420624"/>
          </a:xfrm>
          <a:prstGeom prst="rect">
            <a:avLst/>
          </a:prstGeom>
          <a:noFill/>
          <a:ln/>
        </p:spPr>
        <p:txBody>
          <a:bodyPr wrap="square" lIns="0" tIns="0" rIns="0" bIns="0" rtlCol="0" anchor="ctr">
            <a:norm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56" name="Shape 54"/>
          <p:cNvSpPr/>
          <p:nvPr/>
        </p:nvSpPr>
        <p:spPr>
          <a:xfrm>
            <a:off x="667512" y="3520440"/>
            <a:ext cx="1563624" cy="576072"/>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7" name="Text 55"/>
          <p:cNvSpPr/>
          <p:nvPr/>
        </p:nvSpPr>
        <p:spPr>
          <a:xfrm>
            <a:off x="731520" y="3611880"/>
            <a:ext cx="1435608"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Thuê dịch vụ</a:t>
            </a:r>
            <a:endParaRPr lang="en-US" dirty="0">
              <a:latin typeface="Times New Roman" panose="02020603050405020304" pitchFamily="18" charset="0"/>
              <a:cs typeface="Times New Roman" panose="02020603050405020304" pitchFamily="18" charset="0"/>
            </a:endParaRPr>
          </a:p>
        </p:txBody>
      </p:sp>
      <p:sp>
        <p:nvSpPr>
          <p:cNvPr id="58" name="Shape 56"/>
          <p:cNvSpPr/>
          <p:nvPr/>
        </p:nvSpPr>
        <p:spPr>
          <a:xfrm>
            <a:off x="2231136" y="3520440"/>
            <a:ext cx="2340864" cy="576072"/>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9" name="Text 57"/>
          <p:cNvSpPr/>
          <p:nvPr/>
        </p:nvSpPr>
        <p:spPr>
          <a:xfrm>
            <a:off x="2295144" y="3611880"/>
            <a:ext cx="2212848"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Công đoạn hỗ trợ</a:t>
            </a:r>
            <a:endParaRPr lang="en-US" dirty="0">
              <a:latin typeface="Times New Roman" panose="02020603050405020304" pitchFamily="18" charset="0"/>
              <a:cs typeface="Times New Roman" panose="02020603050405020304" pitchFamily="18" charset="0"/>
            </a:endParaRPr>
          </a:p>
        </p:txBody>
      </p:sp>
      <p:sp>
        <p:nvSpPr>
          <p:cNvPr id="60" name="Shape 58"/>
          <p:cNvSpPr/>
          <p:nvPr/>
        </p:nvSpPr>
        <p:spPr>
          <a:xfrm>
            <a:off x="4572000" y="3520440"/>
            <a:ext cx="1252728" cy="576072"/>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1" name="Text 59"/>
          <p:cNvSpPr/>
          <p:nvPr/>
        </p:nvSpPr>
        <p:spPr>
          <a:xfrm>
            <a:off x="4636008" y="3611880"/>
            <a:ext cx="1124712"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6.000</a:t>
            </a:r>
            <a:endParaRPr lang="en-US" dirty="0">
              <a:latin typeface="Times New Roman" panose="02020603050405020304" pitchFamily="18" charset="0"/>
              <a:cs typeface="Times New Roman" panose="02020603050405020304" pitchFamily="18" charset="0"/>
            </a:endParaRPr>
          </a:p>
        </p:txBody>
      </p:sp>
      <p:sp>
        <p:nvSpPr>
          <p:cNvPr id="62" name="Shape 60"/>
          <p:cNvSpPr/>
          <p:nvPr/>
        </p:nvSpPr>
        <p:spPr>
          <a:xfrm>
            <a:off x="5824728" y="3520440"/>
            <a:ext cx="1188720" cy="576072"/>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3" name="Text 61"/>
          <p:cNvSpPr/>
          <p:nvPr/>
        </p:nvSpPr>
        <p:spPr>
          <a:xfrm>
            <a:off x="5888736" y="3611880"/>
            <a:ext cx="1060704"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64" name="Shape 62"/>
          <p:cNvSpPr/>
          <p:nvPr/>
        </p:nvSpPr>
        <p:spPr>
          <a:xfrm>
            <a:off x="7013448" y="3520440"/>
            <a:ext cx="1143000" cy="576072"/>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5" name="Text 63"/>
          <p:cNvSpPr/>
          <p:nvPr/>
        </p:nvSpPr>
        <p:spPr>
          <a:xfrm>
            <a:off x="7077456" y="3611880"/>
            <a:ext cx="1014984"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66" name="Shape 64"/>
          <p:cNvSpPr/>
          <p:nvPr/>
        </p:nvSpPr>
        <p:spPr>
          <a:xfrm>
            <a:off x="8156448" y="3520440"/>
            <a:ext cx="1728216" cy="576072"/>
          </a:xfrm>
          <a:prstGeom prst="rect">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7" name="Text 65"/>
          <p:cNvSpPr/>
          <p:nvPr/>
        </p:nvSpPr>
        <p:spPr>
          <a:xfrm>
            <a:off x="8220456" y="3611880"/>
            <a:ext cx="1600200" cy="420624"/>
          </a:xfrm>
          <a:prstGeom prst="rect">
            <a:avLst/>
          </a:prstGeom>
          <a:noFill/>
          <a:ln/>
        </p:spPr>
        <p:txBody>
          <a:bodyPr wrap="square" lIns="0" tIns="0" rIns="0" bIns="0" rtlCol="0" anchor="ctr">
            <a:norm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100</a:t>
            </a:r>
            <a:endParaRPr lang="en-US" dirty="0">
              <a:latin typeface="Times New Roman" panose="02020603050405020304" pitchFamily="18" charset="0"/>
              <a:cs typeface="Times New Roman" panose="02020603050405020304" pitchFamily="18" charset="0"/>
            </a:endParaRPr>
          </a:p>
        </p:txBody>
      </p:sp>
      <p:sp>
        <p:nvSpPr>
          <p:cNvPr id="68" name="Shape 66"/>
          <p:cNvSpPr/>
          <p:nvPr/>
        </p:nvSpPr>
        <p:spPr>
          <a:xfrm>
            <a:off x="9884664" y="3520440"/>
            <a:ext cx="1700784" cy="576072"/>
          </a:xfrm>
          <a:prstGeom prst="rect">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9" name="Text 67"/>
          <p:cNvSpPr/>
          <p:nvPr/>
        </p:nvSpPr>
        <p:spPr>
          <a:xfrm>
            <a:off x="9948672" y="3611880"/>
            <a:ext cx="1572768" cy="420624"/>
          </a:xfrm>
          <a:prstGeom prst="rect">
            <a:avLst/>
          </a:prstGeom>
          <a:noFill/>
          <a:ln/>
        </p:spPr>
        <p:txBody>
          <a:bodyPr wrap="square" lIns="0" tIns="0" rIns="0" bIns="0" rtlCol="0" anchor="ctr">
            <a:norm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70" name="Shape 68"/>
          <p:cNvSpPr/>
          <p:nvPr/>
        </p:nvSpPr>
        <p:spPr>
          <a:xfrm>
            <a:off x="667512" y="4096512"/>
            <a:ext cx="1563624"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1" name="Text 69"/>
          <p:cNvSpPr/>
          <p:nvPr/>
        </p:nvSpPr>
        <p:spPr>
          <a:xfrm>
            <a:off x="731520" y="4187952"/>
            <a:ext cx="1435608"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Việc mới</a:t>
            </a:r>
            <a:endParaRPr lang="en-US" dirty="0">
              <a:latin typeface="Times New Roman" panose="02020603050405020304" pitchFamily="18" charset="0"/>
              <a:cs typeface="Times New Roman" panose="02020603050405020304" pitchFamily="18" charset="0"/>
            </a:endParaRPr>
          </a:p>
        </p:txBody>
      </p:sp>
      <p:sp>
        <p:nvSpPr>
          <p:cNvPr id="72" name="Shape 70"/>
          <p:cNvSpPr/>
          <p:nvPr/>
        </p:nvSpPr>
        <p:spPr>
          <a:xfrm>
            <a:off x="2231136" y="4096512"/>
            <a:ext cx="2340864"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3" name="Text 71"/>
          <p:cNvSpPr/>
          <p:nvPr/>
        </p:nvSpPr>
        <p:spPr>
          <a:xfrm>
            <a:off x="2295144" y="4187952"/>
            <a:ext cx="2212848" cy="420624"/>
          </a:xfrm>
          <a:prstGeom prst="rect">
            <a:avLst/>
          </a:prstGeom>
          <a:noFill/>
          <a:ln/>
        </p:spPr>
        <p:txBody>
          <a:bodyPr wrap="square" lIns="0" tIns="0" rIns="0" bIns="0" rtlCol="0" anchor="ctr">
            <a:no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Kiểm tra, quản lý dữ liệu</a:t>
            </a:r>
            <a:endParaRPr lang="en-US" dirty="0">
              <a:latin typeface="Times New Roman" panose="02020603050405020304" pitchFamily="18" charset="0"/>
              <a:cs typeface="Times New Roman" panose="02020603050405020304" pitchFamily="18" charset="0"/>
            </a:endParaRPr>
          </a:p>
        </p:txBody>
      </p:sp>
      <p:sp>
        <p:nvSpPr>
          <p:cNvPr id="74" name="Shape 72"/>
          <p:cNvSpPr/>
          <p:nvPr/>
        </p:nvSpPr>
        <p:spPr>
          <a:xfrm>
            <a:off x="4572000" y="4096512"/>
            <a:ext cx="1252728"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5" name="Text 73"/>
          <p:cNvSpPr/>
          <p:nvPr/>
        </p:nvSpPr>
        <p:spPr>
          <a:xfrm>
            <a:off x="4636008" y="4187952"/>
            <a:ext cx="1124712"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6.000</a:t>
            </a:r>
            <a:endParaRPr lang="en-US" dirty="0">
              <a:latin typeface="Times New Roman" panose="02020603050405020304" pitchFamily="18" charset="0"/>
              <a:cs typeface="Times New Roman" panose="02020603050405020304" pitchFamily="18" charset="0"/>
            </a:endParaRPr>
          </a:p>
        </p:txBody>
      </p:sp>
      <p:sp>
        <p:nvSpPr>
          <p:cNvPr id="76" name="Shape 74"/>
          <p:cNvSpPr/>
          <p:nvPr/>
        </p:nvSpPr>
        <p:spPr>
          <a:xfrm>
            <a:off x="5824728" y="4096512"/>
            <a:ext cx="1188720"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7" name="Text 75"/>
          <p:cNvSpPr/>
          <p:nvPr/>
        </p:nvSpPr>
        <p:spPr>
          <a:xfrm>
            <a:off x="5888736" y="4187952"/>
            <a:ext cx="1060704"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78" name="Shape 76"/>
          <p:cNvSpPr/>
          <p:nvPr/>
        </p:nvSpPr>
        <p:spPr>
          <a:xfrm>
            <a:off x="7013448" y="4096512"/>
            <a:ext cx="1143000" cy="576072"/>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9" name="Text 77"/>
          <p:cNvSpPr/>
          <p:nvPr/>
        </p:nvSpPr>
        <p:spPr>
          <a:xfrm>
            <a:off x="7077456" y="4187952"/>
            <a:ext cx="1014984" cy="420624"/>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2</a:t>
            </a:r>
            <a:endParaRPr lang="en-US" dirty="0">
              <a:latin typeface="Times New Roman" panose="02020603050405020304" pitchFamily="18" charset="0"/>
              <a:cs typeface="Times New Roman" panose="02020603050405020304" pitchFamily="18" charset="0"/>
            </a:endParaRPr>
          </a:p>
        </p:txBody>
      </p:sp>
      <p:sp>
        <p:nvSpPr>
          <p:cNvPr id="80" name="Shape 78"/>
          <p:cNvSpPr/>
          <p:nvPr/>
        </p:nvSpPr>
        <p:spPr>
          <a:xfrm>
            <a:off x="8156448" y="4096512"/>
            <a:ext cx="1728216" cy="576072"/>
          </a:xfrm>
          <a:prstGeom prst="rect">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1" name="Text 79"/>
          <p:cNvSpPr/>
          <p:nvPr/>
        </p:nvSpPr>
        <p:spPr>
          <a:xfrm>
            <a:off x="8220456" y="4187952"/>
            <a:ext cx="1600200" cy="420624"/>
          </a:xfrm>
          <a:prstGeom prst="rect">
            <a:avLst/>
          </a:prstGeom>
          <a:noFill/>
          <a:ln/>
        </p:spPr>
        <p:txBody>
          <a:bodyPr wrap="square" lIns="0" tIns="0" rIns="0" bIns="0" rtlCol="0" anchor="ctr">
            <a:norm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82" name="Shape 80"/>
          <p:cNvSpPr/>
          <p:nvPr/>
        </p:nvSpPr>
        <p:spPr>
          <a:xfrm>
            <a:off x="9884664" y="4096512"/>
            <a:ext cx="1700784" cy="576072"/>
          </a:xfrm>
          <a:prstGeom prst="rect">
            <a:avLst/>
          </a:prstGeom>
          <a:solidFill>
            <a:srgbClr val="E8F4E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3" name="Text 81"/>
          <p:cNvSpPr/>
          <p:nvPr/>
        </p:nvSpPr>
        <p:spPr>
          <a:xfrm>
            <a:off x="9948672" y="4187952"/>
            <a:ext cx="1572768" cy="420624"/>
          </a:xfrm>
          <a:prstGeom prst="rect">
            <a:avLst/>
          </a:prstGeom>
          <a:noFill/>
          <a:ln/>
        </p:spPr>
        <p:txBody>
          <a:bodyPr wrap="square" lIns="0" tIns="0" rIns="0" bIns="0" rtlCol="0" anchor="ctr">
            <a:norm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200</a:t>
            </a:r>
            <a:endParaRPr lang="en-US" dirty="0">
              <a:latin typeface="Times New Roman" panose="02020603050405020304" pitchFamily="18" charset="0"/>
              <a:cs typeface="Times New Roman" panose="02020603050405020304" pitchFamily="18" charset="0"/>
            </a:endParaRPr>
          </a:p>
        </p:txBody>
      </p:sp>
      <p:sp>
        <p:nvSpPr>
          <p:cNvPr id="84" name="Shape 82"/>
          <p:cNvSpPr/>
          <p:nvPr/>
        </p:nvSpPr>
        <p:spPr>
          <a:xfrm>
            <a:off x="594360" y="5166360"/>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5" name="Text 83"/>
          <p:cNvSpPr/>
          <p:nvPr/>
        </p:nvSpPr>
        <p:spPr>
          <a:xfrm>
            <a:off x="768096" y="5248656"/>
            <a:ext cx="10698480"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245C80"/>
                </a:solidFill>
                <a:latin typeface="Times New Roman" panose="02020603050405020304" pitchFamily="18" charset="0"/>
                <a:ea typeface="Arial" pitchFamily="34" charset="-122"/>
                <a:cs typeface="Times New Roman" panose="02020603050405020304" pitchFamily="18" charset="0"/>
              </a:rPr>
              <a:t>Số phút trước/sau và số hồ sơ chịu tác động phải được đo, đối chiếu và kiểm chứng.</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15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B</a:t>
            </a:r>
            <a:endParaRPr lang="en-US" sz="115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4 · B2: Từ chi tiết đến tác động ròng</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07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07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150" b="1" dirty="0">
                <a:solidFill>
                  <a:srgbClr val="61758A"/>
                </a:solidFill>
                <a:latin typeface="Times New Roman" panose="02020603050405020304" pitchFamily="18" charset="0"/>
                <a:ea typeface="Arial" pitchFamily="34" charset="-122"/>
                <a:cs typeface="Times New Roman" panose="02020603050405020304" pitchFamily="18" charset="0"/>
              </a:rPr>
              <a:t>14</a:t>
            </a:r>
            <a:endParaRPr lang="en-US" sz="115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758952" y="1975104"/>
            <a:ext cx="3419856" cy="1225296"/>
          </a:xfrm>
          <a:prstGeom prst="roundRect">
            <a:avLst>
              <a:gd name="adj" fmla="val 8209"/>
            </a:avLst>
          </a:prstGeom>
          <a:solidFill>
            <a:srgbClr val="FFFFFF"/>
          </a:solid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7" name="Text 25"/>
          <p:cNvSpPr/>
          <p:nvPr/>
        </p:nvSpPr>
        <p:spPr>
          <a:xfrm>
            <a:off x="923544" y="2176272"/>
            <a:ext cx="3072384" cy="493776"/>
          </a:xfrm>
          <a:prstGeom prst="rect">
            <a:avLst/>
          </a:prstGeom>
          <a:noFill/>
          <a:ln/>
        </p:spPr>
        <p:txBody>
          <a:bodyPr wrap="square" lIns="0" tIns="0" rIns="0" bIns="0" rtlCol="0" anchor="ctr">
            <a:normAutofit/>
          </a:bodyPr>
          <a:lstStyle/>
          <a:p>
            <a:pPr marL="0" indent="0" algn="ctr">
              <a:buNone/>
            </a:pPr>
            <a:r>
              <a:rPr lang="en-US" sz="2600" b="1" dirty="0">
                <a:solidFill>
                  <a:srgbClr val="245C80"/>
                </a:solidFill>
                <a:latin typeface="Times New Roman" panose="02020603050405020304" pitchFamily="18" charset="0"/>
                <a:ea typeface="Arial" pitchFamily="34" charset="-122"/>
                <a:cs typeface="Times New Roman" panose="02020603050405020304" pitchFamily="18" charset="0"/>
              </a:rPr>
              <a:t>−500 giờ</a:t>
            </a:r>
            <a:endParaRPr lang="en-US" sz="2600" dirty="0">
              <a:latin typeface="Times New Roman" panose="02020603050405020304" pitchFamily="18" charset="0"/>
              <a:cs typeface="Times New Roman" panose="02020603050405020304" pitchFamily="18" charset="0"/>
            </a:endParaRPr>
          </a:p>
        </p:txBody>
      </p:sp>
      <p:sp>
        <p:nvSpPr>
          <p:cNvPr id="28" name="Text 26"/>
          <p:cNvSpPr/>
          <p:nvPr/>
        </p:nvSpPr>
        <p:spPr>
          <a:xfrm>
            <a:off x="941832" y="2724912"/>
            <a:ext cx="3017520" cy="292608"/>
          </a:xfrm>
          <a:prstGeom prst="rect">
            <a:avLst/>
          </a:prstGeom>
          <a:noFill/>
          <a:ln/>
        </p:spPr>
        <p:txBody>
          <a:bodyPr wrap="square" lIns="0" tIns="0" rIns="0" bIns="0" rtlCol="0" anchor="ctr">
            <a:normAutofit/>
          </a:bodyPr>
          <a:lstStyle/>
          <a:p>
            <a:pPr marL="0" indent="0" algn="ctr">
              <a:buNone/>
            </a:pPr>
            <a:r>
              <a:rPr lang="en-US" sz="1700" dirty="0">
                <a:solidFill>
                  <a:srgbClr val="61758A"/>
                </a:solidFill>
                <a:latin typeface="Times New Roman" panose="02020603050405020304" pitchFamily="18" charset="0"/>
                <a:ea typeface="Arial" pitchFamily="34" charset="-122"/>
                <a:cs typeface="Times New Roman" panose="02020603050405020304" pitchFamily="18" charset="0"/>
              </a:rPr>
              <a:t>Số hóa</a:t>
            </a:r>
            <a:endParaRPr lang="en-US" sz="1700" dirty="0">
              <a:latin typeface="Times New Roman" panose="02020603050405020304" pitchFamily="18" charset="0"/>
              <a:cs typeface="Times New Roman" panose="02020603050405020304" pitchFamily="18" charset="0"/>
            </a:endParaRPr>
          </a:p>
        </p:txBody>
      </p:sp>
      <p:sp>
        <p:nvSpPr>
          <p:cNvPr id="29" name="Shape 27"/>
          <p:cNvSpPr/>
          <p:nvPr/>
        </p:nvSpPr>
        <p:spPr>
          <a:xfrm>
            <a:off x="4517136" y="1975104"/>
            <a:ext cx="3419856" cy="1225296"/>
          </a:xfrm>
          <a:prstGeom prst="roundRect">
            <a:avLst>
              <a:gd name="adj" fmla="val 8209"/>
            </a:avLst>
          </a:prstGeom>
          <a:solidFill>
            <a:srgbClr val="FFFFFF"/>
          </a:solid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0" name="Text 28"/>
          <p:cNvSpPr/>
          <p:nvPr/>
        </p:nvSpPr>
        <p:spPr>
          <a:xfrm>
            <a:off x="4681728" y="2176272"/>
            <a:ext cx="3072384" cy="493776"/>
          </a:xfrm>
          <a:prstGeom prst="rect">
            <a:avLst/>
          </a:prstGeom>
          <a:noFill/>
          <a:ln/>
        </p:spPr>
        <p:txBody>
          <a:bodyPr wrap="square" lIns="0" tIns="0" rIns="0" bIns="0" rtlCol="0" anchor="ctr">
            <a:normAutofit/>
          </a:bodyPr>
          <a:lstStyle/>
          <a:p>
            <a:pPr marL="0" indent="0" algn="ctr">
              <a:buNone/>
            </a:pPr>
            <a:r>
              <a:rPr lang="en-US" sz="2600" b="1" dirty="0">
                <a:solidFill>
                  <a:srgbClr val="245C80"/>
                </a:solidFill>
                <a:latin typeface="Times New Roman" panose="02020603050405020304" pitchFamily="18" charset="0"/>
                <a:ea typeface="Arial" pitchFamily="34" charset="-122"/>
                <a:cs typeface="Times New Roman" panose="02020603050405020304" pitchFamily="18" charset="0"/>
              </a:rPr>
              <a:t>−100 giờ</a:t>
            </a:r>
            <a:endParaRPr lang="en-US" sz="2600" dirty="0">
              <a:latin typeface="Times New Roman" panose="02020603050405020304" pitchFamily="18" charset="0"/>
              <a:cs typeface="Times New Roman" panose="02020603050405020304" pitchFamily="18" charset="0"/>
            </a:endParaRPr>
          </a:p>
        </p:txBody>
      </p:sp>
      <p:sp>
        <p:nvSpPr>
          <p:cNvPr id="31" name="Text 29"/>
          <p:cNvSpPr/>
          <p:nvPr/>
        </p:nvSpPr>
        <p:spPr>
          <a:xfrm>
            <a:off x="4700016" y="2724912"/>
            <a:ext cx="3017520" cy="292608"/>
          </a:xfrm>
          <a:prstGeom prst="rect">
            <a:avLst/>
          </a:prstGeom>
          <a:noFill/>
          <a:ln/>
        </p:spPr>
        <p:txBody>
          <a:bodyPr wrap="square" lIns="0" tIns="0" rIns="0" bIns="0" rtlCol="0" anchor="ctr">
            <a:normAutofit/>
          </a:bodyPr>
          <a:lstStyle/>
          <a:p>
            <a:pPr marL="0" indent="0" algn="ctr">
              <a:buNone/>
            </a:pPr>
            <a:r>
              <a:rPr lang="en-US" sz="1700" dirty="0">
                <a:solidFill>
                  <a:srgbClr val="61758A"/>
                </a:solidFill>
                <a:latin typeface="Times New Roman" panose="02020603050405020304" pitchFamily="18" charset="0"/>
                <a:ea typeface="Arial" pitchFamily="34" charset="-122"/>
                <a:cs typeface="Times New Roman" panose="02020603050405020304" pitchFamily="18" charset="0"/>
              </a:rPr>
              <a:t>Thuê dịch vụ</a:t>
            </a:r>
            <a:endParaRPr lang="en-US" sz="1700" dirty="0">
              <a:latin typeface="Times New Roman" panose="02020603050405020304" pitchFamily="18" charset="0"/>
              <a:cs typeface="Times New Roman" panose="02020603050405020304" pitchFamily="18" charset="0"/>
            </a:endParaRPr>
          </a:p>
        </p:txBody>
      </p:sp>
      <p:sp>
        <p:nvSpPr>
          <p:cNvPr id="32" name="Shape 30"/>
          <p:cNvSpPr/>
          <p:nvPr/>
        </p:nvSpPr>
        <p:spPr>
          <a:xfrm>
            <a:off x="8275320" y="1975104"/>
            <a:ext cx="3419856" cy="1225296"/>
          </a:xfrm>
          <a:prstGeom prst="roundRect">
            <a:avLst>
              <a:gd name="adj" fmla="val 8209"/>
            </a:avLst>
          </a:prstGeom>
          <a:solidFill>
            <a:srgbClr val="E8F4EF"/>
          </a:solid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3" name="Text 31"/>
          <p:cNvSpPr/>
          <p:nvPr/>
        </p:nvSpPr>
        <p:spPr>
          <a:xfrm>
            <a:off x="8439912" y="2176272"/>
            <a:ext cx="3072384" cy="493776"/>
          </a:xfrm>
          <a:prstGeom prst="rect">
            <a:avLst/>
          </a:prstGeom>
          <a:noFill/>
          <a:ln/>
        </p:spPr>
        <p:txBody>
          <a:bodyPr wrap="square" lIns="0" tIns="0" rIns="0" bIns="0" rtlCol="0" anchor="ctr">
            <a:normAutofit/>
          </a:bodyPr>
          <a:lstStyle/>
          <a:p>
            <a:pPr marL="0" indent="0" algn="ctr">
              <a:buNone/>
            </a:pPr>
            <a:r>
              <a:rPr lang="en-US" sz="2600" b="1" dirty="0">
                <a:solidFill>
                  <a:srgbClr val="167A78"/>
                </a:solidFill>
                <a:latin typeface="Times New Roman" panose="02020603050405020304" pitchFamily="18" charset="0"/>
                <a:ea typeface="Arial" pitchFamily="34" charset="-122"/>
                <a:cs typeface="Times New Roman" panose="02020603050405020304" pitchFamily="18" charset="0"/>
              </a:rPr>
              <a:t>+200 giờ</a:t>
            </a:r>
            <a:endParaRPr lang="en-US" sz="2600" dirty="0">
              <a:latin typeface="Times New Roman" panose="02020603050405020304" pitchFamily="18" charset="0"/>
              <a:cs typeface="Times New Roman" panose="02020603050405020304" pitchFamily="18" charset="0"/>
            </a:endParaRPr>
          </a:p>
        </p:txBody>
      </p:sp>
      <p:sp>
        <p:nvSpPr>
          <p:cNvPr id="34" name="Text 32"/>
          <p:cNvSpPr/>
          <p:nvPr/>
        </p:nvSpPr>
        <p:spPr>
          <a:xfrm>
            <a:off x="8458200" y="2724912"/>
            <a:ext cx="3017520" cy="292608"/>
          </a:xfrm>
          <a:prstGeom prst="rect">
            <a:avLst/>
          </a:prstGeom>
          <a:noFill/>
          <a:ln/>
        </p:spPr>
        <p:txBody>
          <a:bodyPr wrap="square" lIns="0" tIns="0" rIns="0" bIns="0" rtlCol="0" anchor="ctr">
            <a:normAutofit/>
          </a:bodyPr>
          <a:lstStyle/>
          <a:p>
            <a:pPr marL="0" indent="0" algn="ctr">
              <a:buNone/>
            </a:pPr>
            <a:r>
              <a:rPr lang="en-US" sz="1700" dirty="0">
                <a:solidFill>
                  <a:srgbClr val="61758A"/>
                </a:solidFill>
                <a:latin typeface="Times New Roman" panose="02020603050405020304" pitchFamily="18" charset="0"/>
                <a:ea typeface="Arial" pitchFamily="34" charset="-122"/>
                <a:cs typeface="Times New Roman" panose="02020603050405020304" pitchFamily="18" charset="0"/>
              </a:rPr>
              <a:t>Việc mới phát sinh</a:t>
            </a:r>
            <a:endParaRPr lang="en-US" sz="1700" dirty="0">
              <a:latin typeface="Times New Roman" panose="02020603050405020304" pitchFamily="18" charset="0"/>
              <a:cs typeface="Times New Roman" panose="02020603050405020304" pitchFamily="18" charset="0"/>
            </a:endParaRPr>
          </a:p>
        </p:txBody>
      </p:sp>
      <p:sp>
        <p:nvSpPr>
          <p:cNvPr id="35" name="Shape 33"/>
          <p:cNvSpPr/>
          <p:nvPr/>
        </p:nvSpPr>
        <p:spPr>
          <a:xfrm>
            <a:off x="841248" y="3675888"/>
            <a:ext cx="10415016" cy="1078992"/>
          </a:xfrm>
          <a:prstGeom prst="roundRect">
            <a:avLst>
              <a:gd name="adj" fmla="val 9322"/>
            </a:avLst>
          </a:prstGeom>
          <a:solidFill>
            <a:srgbClr val="163854"/>
          </a:solidFill>
          <a:ln w="1270">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6" name="Text 34"/>
          <p:cNvSpPr/>
          <p:nvPr/>
        </p:nvSpPr>
        <p:spPr>
          <a:xfrm>
            <a:off x="1005840" y="3931920"/>
            <a:ext cx="10058400" cy="484632"/>
          </a:xfrm>
          <a:prstGeom prst="rect">
            <a:avLst/>
          </a:prstGeom>
          <a:noFill/>
          <a:ln/>
        </p:spPr>
        <p:txBody>
          <a:bodyPr wrap="square" lIns="0" tIns="0" rIns="0" bIns="0" rtlCol="0" anchor="ctr">
            <a:normAutofit/>
          </a:bodyPr>
          <a:lstStyle/>
          <a:p>
            <a:pPr marL="0" indent="0" algn="ctr">
              <a:buNone/>
            </a:pPr>
            <a:r>
              <a:rPr lang="en-US" sz="2900" b="1" dirty="0">
                <a:solidFill>
                  <a:srgbClr val="FFFFFF"/>
                </a:solidFill>
                <a:latin typeface="Times New Roman" panose="02020603050405020304" pitchFamily="18" charset="0"/>
                <a:ea typeface="Arial" pitchFamily="34" charset="-122"/>
                <a:cs typeface="Times New Roman" panose="02020603050405020304" pitchFamily="18" charset="0"/>
              </a:rPr>
              <a:t>3.000 − 500 − 100 + 200 = 2.600 giờ</a:t>
            </a:r>
            <a:endParaRPr lang="en-US" sz="2900" dirty="0">
              <a:latin typeface="Times New Roman" panose="02020603050405020304" pitchFamily="18" charset="0"/>
              <a:cs typeface="Times New Roman" panose="02020603050405020304" pitchFamily="18" charset="0"/>
            </a:endParaRPr>
          </a:p>
        </p:txBody>
      </p:sp>
      <p:sp>
        <p:nvSpPr>
          <p:cNvPr id="37" name="Shape 35"/>
          <p:cNvSpPr/>
          <p:nvPr/>
        </p:nvSpPr>
        <p:spPr>
          <a:xfrm>
            <a:off x="594360" y="5422392"/>
            <a:ext cx="11027664" cy="438912"/>
          </a:xfrm>
          <a:prstGeom prst="roundRect">
            <a:avLst>
              <a:gd name="adj" fmla="val 18750"/>
            </a:avLst>
          </a:prstGeom>
          <a:solidFill>
            <a:srgbClr val="FFF0F1"/>
          </a:solidFill>
          <a:ln w="1270">
            <a:solidFill>
              <a:srgbClr val="FFF0F1"/>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8" name="Text 36"/>
          <p:cNvSpPr/>
          <p:nvPr/>
        </p:nvSpPr>
        <p:spPr>
          <a:xfrm>
            <a:off x="768096" y="5504688"/>
            <a:ext cx="10698480" cy="274320"/>
          </a:xfrm>
          <a:prstGeom prst="rect">
            <a:avLst/>
          </a:prstGeom>
          <a:noFill/>
          <a:ln/>
        </p:spPr>
        <p:txBody>
          <a:bodyPr wrap="square" lIns="0" tIns="0" rIns="0" bIns="0" rtlCol="0" anchor="ctr">
            <a:normAutofit/>
          </a:bodyPr>
          <a:lstStyle/>
          <a:p>
            <a:pPr marL="0" indent="0" algn="ctr">
              <a:buNone/>
            </a:pPr>
            <a:r>
              <a:rPr lang="en-US" sz="1510" b="1" dirty="0">
                <a:solidFill>
                  <a:srgbClr val="B13A43"/>
                </a:solidFill>
                <a:latin typeface="Times New Roman" panose="02020603050405020304" pitchFamily="18" charset="0"/>
                <a:ea typeface="Arial" pitchFamily="34" charset="-122"/>
                <a:cs typeface="Times New Roman" panose="02020603050405020304" pitchFamily="18" charset="0"/>
              </a:rPr>
              <a:t>Nếu B1 đã ghi thời gian sau số hóa, KHÔNG được tiếp tục trừ giảm ở B2.</a:t>
            </a:r>
            <a:endParaRPr lang="en-US" sz="151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C</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5 · C1: Giữ nguyên, điều chỉnh, tích hợp, bổ sung</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15</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58368" y="1901952"/>
            <a:ext cx="5303520" cy="1380744"/>
          </a:xfrm>
          <a:prstGeom prst="roundRect">
            <a:avLst>
              <a:gd name="adj" fmla="val 7285"/>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859536" y="2084832"/>
            <a:ext cx="530352"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914400" y="2103120"/>
            <a:ext cx="420624"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1581912" y="2066544"/>
            <a:ext cx="4123944" cy="347472"/>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GIỮ NGUYÊN</a:t>
            </a:r>
            <a:endParaRPr lang="en-US" sz="2400" dirty="0">
              <a:latin typeface="Times New Roman" panose="02020603050405020304" pitchFamily="18" charset="0"/>
              <a:cs typeface="Times New Roman" panose="02020603050405020304" pitchFamily="18" charset="0"/>
            </a:endParaRPr>
          </a:p>
        </p:txBody>
      </p:sp>
      <p:sp>
        <p:nvSpPr>
          <p:cNvPr id="30" name="Text 28"/>
          <p:cNvSpPr/>
          <p:nvPr/>
        </p:nvSpPr>
        <p:spPr>
          <a:xfrm>
            <a:off x="886968" y="2560320"/>
            <a:ext cx="4818888" cy="457200"/>
          </a:xfrm>
          <a:prstGeom prst="rect">
            <a:avLst/>
          </a:prstGeom>
          <a:noFill/>
          <a:ln/>
        </p:spPr>
        <p:txBody>
          <a:bodyPr wrap="square" lIns="0" tIns="0" rIns="0" bIns="0" rtlCol="0" anchor="ctr">
            <a:no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Nhiệm vụ, sản phẩm và yêu cầu cơ bản không thay đổi.</a:t>
            </a:r>
            <a:endParaRPr lang="en-US" sz="2000" dirty="0">
              <a:latin typeface="Times New Roman" panose="02020603050405020304" pitchFamily="18" charset="0"/>
              <a:cs typeface="Times New Roman" panose="02020603050405020304" pitchFamily="18" charset="0"/>
            </a:endParaRPr>
          </a:p>
        </p:txBody>
      </p:sp>
      <p:sp>
        <p:nvSpPr>
          <p:cNvPr id="31" name="Shape 29"/>
          <p:cNvSpPr/>
          <p:nvPr/>
        </p:nvSpPr>
        <p:spPr>
          <a:xfrm>
            <a:off x="6227064" y="1901952"/>
            <a:ext cx="5303520" cy="1380744"/>
          </a:xfrm>
          <a:prstGeom prst="roundRect">
            <a:avLst>
              <a:gd name="adj" fmla="val 7285"/>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Shape 30"/>
          <p:cNvSpPr/>
          <p:nvPr/>
        </p:nvSpPr>
        <p:spPr>
          <a:xfrm>
            <a:off x="6428232" y="2084832"/>
            <a:ext cx="530352" cy="310896"/>
          </a:xfrm>
          <a:prstGeom prst="roundRect">
            <a:avLst>
              <a:gd name="adj" fmla="val 38235"/>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6483096" y="2103120"/>
            <a:ext cx="420624"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600" dirty="0">
              <a:latin typeface="Times New Roman" panose="02020603050405020304" pitchFamily="18" charset="0"/>
              <a:cs typeface="Times New Roman" panose="02020603050405020304" pitchFamily="18" charset="0"/>
            </a:endParaRPr>
          </a:p>
        </p:txBody>
      </p:sp>
      <p:sp>
        <p:nvSpPr>
          <p:cNvPr id="34" name="Text 32"/>
          <p:cNvSpPr/>
          <p:nvPr/>
        </p:nvSpPr>
        <p:spPr>
          <a:xfrm>
            <a:off x="7150608" y="2066544"/>
            <a:ext cx="4123944" cy="347472"/>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ĐIỀU CHỈNH</a:t>
            </a:r>
            <a:endParaRPr lang="en-US" sz="2400" dirty="0">
              <a:latin typeface="Times New Roman" panose="02020603050405020304" pitchFamily="18" charset="0"/>
              <a:cs typeface="Times New Roman" panose="02020603050405020304" pitchFamily="18" charset="0"/>
            </a:endParaRPr>
          </a:p>
        </p:txBody>
      </p:sp>
      <p:sp>
        <p:nvSpPr>
          <p:cNvPr id="35" name="Text 33"/>
          <p:cNvSpPr/>
          <p:nvPr/>
        </p:nvSpPr>
        <p:spPr>
          <a:xfrm>
            <a:off x="6455664" y="2560320"/>
            <a:ext cx="4818888" cy="457200"/>
          </a:xfrm>
          <a:prstGeom prst="rect">
            <a:avLst/>
          </a:prstGeom>
          <a:noFill/>
          <a:ln/>
        </p:spPr>
        <p:txBody>
          <a:bodyPr wrap="square" lIns="0" tIns="0" rIns="0" bIns="0" rtlCol="0" anchor="ctr">
            <a:no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Giảm nhập liệu thủ công, tăng kiểm tra và xử lý dữ liệu số.</a:t>
            </a:r>
            <a:endParaRPr lang="en-US" sz="2000" dirty="0">
              <a:latin typeface="Times New Roman" panose="02020603050405020304" pitchFamily="18" charset="0"/>
              <a:cs typeface="Times New Roman" panose="02020603050405020304" pitchFamily="18" charset="0"/>
            </a:endParaRPr>
          </a:p>
        </p:txBody>
      </p:sp>
      <p:sp>
        <p:nvSpPr>
          <p:cNvPr id="36" name="Shape 34"/>
          <p:cNvSpPr/>
          <p:nvPr/>
        </p:nvSpPr>
        <p:spPr>
          <a:xfrm>
            <a:off x="658368" y="3474720"/>
            <a:ext cx="5303520" cy="1380744"/>
          </a:xfrm>
          <a:prstGeom prst="roundRect">
            <a:avLst>
              <a:gd name="adj" fmla="val 7285"/>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Shape 35"/>
          <p:cNvSpPr/>
          <p:nvPr/>
        </p:nvSpPr>
        <p:spPr>
          <a:xfrm>
            <a:off x="859536" y="3657600"/>
            <a:ext cx="530352"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8" name="Text 36"/>
          <p:cNvSpPr/>
          <p:nvPr/>
        </p:nvSpPr>
        <p:spPr>
          <a:xfrm>
            <a:off x="914400" y="3675888"/>
            <a:ext cx="420624"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600" dirty="0">
              <a:latin typeface="Times New Roman" panose="02020603050405020304" pitchFamily="18" charset="0"/>
              <a:cs typeface="Times New Roman" panose="02020603050405020304" pitchFamily="18" charset="0"/>
            </a:endParaRPr>
          </a:p>
        </p:txBody>
      </p:sp>
      <p:sp>
        <p:nvSpPr>
          <p:cNvPr id="39" name="Text 37"/>
          <p:cNvSpPr/>
          <p:nvPr/>
        </p:nvSpPr>
        <p:spPr>
          <a:xfrm>
            <a:off x="1581912" y="3639312"/>
            <a:ext cx="4123944" cy="347472"/>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TÍCH HỢP</a:t>
            </a:r>
            <a:endParaRPr lang="en-US" sz="2400" dirty="0">
              <a:latin typeface="Times New Roman" panose="02020603050405020304" pitchFamily="18" charset="0"/>
              <a:cs typeface="Times New Roman" panose="02020603050405020304" pitchFamily="18" charset="0"/>
            </a:endParaRPr>
          </a:p>
        </p:txBody>
      </p:sp>
      <p:sp>
        <p:nvSpPr>
          <p:cNvPr id="40" name="Text 38"/>
          <p:cNvSpPr/>
          <p:nvPr/>
        </p:nvSpPr>
        <p:spPr>
          <a:xfrm>
            <a:off x="886968" y="4133088"/>
            <a:ext cx="4818888" cy="457200"/>
          </a:xfrm>
          <a:prstGeom prst="rect">
            <a:avLst/>
          </a:prstGeom>
          <a:noFill/>
          <a:ln/>
        </p:spPr>
        <p:txBody>
          <a:bodyPr wrap="square" lIns="0" tIns="0" rIns="0" bIns="0" rtlCol="0" anchor="ctr">
            <a:no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Nhóm việc tương đồng; có căn cứ để tổ chức chung.</a:t>
            </a:r>
            <a:endParaRPr lang="en-US" sz="2000" dirty="0">
              <a:latin typeface="Times New Roman" panose="02020603050405020304" pitchFamily="18" charset="0"/>
              <a:cs typeface="Times New Roman" panose="02020603050405020304" pitchFamily="18" charset="0"/>
            </a:endParaRPr>
          </a:p>
        </p:txBody>
      </p:sp>
      <p:sp>
        <p:nvSpPr>
          <p:cNvPr id="41" name="Shape 39"/>
          <p:cNvSpPr/>
          <p:nvPr/>
        </p:nvSpPr>
        <p:spPr>
          <a:xfrm>
            <a:off x="6227064" y="3474720"/>
            <a:ext cx="5303520" cy="1380744"/>
          </a:xfrm>
          <a:prstGeom prst="roundRect">
            <a:avLst>
              <a:gd name="adj" fmla="val 7285"/>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2" name="Shape 40"/>
          <p:cNvSpPr/>
          <p:nvPr/>
        </p:nvSpPr>
        <p:spPr>
          <a:xfrm>
            <a:off x="6428232" y="3657600"/>
            <a:ext cx="530352"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3" name="Text 41"/>
          <p:cNvSpPr/>
          <p:nvPr/>
        </p:nvSpPr>
        <p:spPr>
          <a:xfrm>
            <a:off x="6483096" y="3675888"/>
            <a:ext cx="420624"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600" dirty="0">
              <a:latin typeface="Times New Roman" panose="02020603050405020304" pitchFamily="18" charset="0"/>
              <a:cs typeface="Times New Roman" panose="02020603050405020304" pitchFamily="18" charset="0"/>
            </a:endParaRPr>
          </a:p>
        </p:txBody>
      </p:sp>
      <p:sp>
        <p:nvSpPr>
          <p:cNvPr id="44" name="Text 42"/>
          <p:cNvSpPr/>
          <p:nvPr/>
        </p:nvSpPr>
        <p:spPr>
          <a:xfrm>
            <a:off x="7150608" y="3639312"/>
            <a:ext cx="4123944" cy="347472"/>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ĐỀ XUẤT BỔ SUNG</a:t>
            </a:r>
            <a:endParaRPr lang="en-US" sz="2400" dirty="0">
              <a:latin typeface="Times New Roman" panose="02020603050405020304" pitchFamily="18" charset="0"/>
              <a:cs typeface="Times New Roman" panose="02020603050405020304" pitchFamily="18" charset="0"/>
            </a:endParaRPr>
          </a:p>
        </p:txBody>
      </p:sp>
      <p:sp>
        <p:nvSpPr>
          <p:cNvPr id="45" name="Text 43"/>
          <p:cNvSpPr/>
          <p:nvPr/>
        </p:nvSpPr>
        <p:spPr>
          <a:xfrm>
            <a:off x="6455664" y="4133088"/>
            <a:ext cx="4818888" cy="457200"/>
          </a:xfrm>
          <a:prstGeom prst="rect">
            <a:avLst/>
          </a:prstGeom>
          <a:noFill/>
          <a:ln/>
        </p:spPr>
        <p:txBody>
          <a:bodyPr wrap="square" lIns="0" tIns="0" rIns="0" bIns="0" rtlCol="0" anchor="ctr">
            <a:no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Có nhiệm vụ mới thường xuyên, khác biệt, có căn cứ pháp lý.</a:t>
            </a:r>
            <a:endParaRPr lang="en-US" sz="2000" dirty="0">
              <a:latin typeface="Times New Roman" panose="02020603050405020304" pitchFamily="18" charset="0"/>
              <a:cs typeface="Times New Roman" panose="02020603050405020304" pitchFamily="18" charset="0"/>
            </a:endParaRPr>
          </a:p>
        </p:txBody>
      </p:sp>
      <p:sp>
        <p:nvSpPr>
          <p:cNvPr id="46" name="Shape 44"/>
          <p:cNvSpPr/>
          <p:nvPr/>
        </p:nvSpPr>
        <p:spPr>
          <a:xfrm>
            <a:off x="594360" y="5404104"/>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7" name="Text 45"/>
          <p:cNvSpPr/>
          <p:nvPr/>
        </p:nvSpPr>
        <p:spPr>
          <a:xfrm>
            <a:off x="768096" y="5486400"/>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Đánh giá từ nhiệm vụ và sản phẩm, KHÔNG lấy số người hiện có để lập số vị trí.</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C</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5 · C1/C2: Mô phỏng rà soát vị trí và năng lực</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16</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85800" y="1819656"/>
            <a:ext cx="4645152"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740664" y="1837944"/>
            <a:ext cx="4535424" cy="265176"/>
          </a:xfrm>
          <a:prstGeom prst="rect">
            <a:avLst/>
          </a:prstGeom>
          <a:noFill/>
          <a:ln/>
        </p:spPr>
        <p:txBody>
          <a:bodyPr wrap="square" lIns="0" tIns="0" rIns="0" bIns="0" rtlCol="0" anchor="ctr">
            <a:norm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C1 – TRÍCH THÔNG TIN MÃ, VỊ TRÍ, CĂN CỨ</a:t>
            </a:r>
            <a:endParaRPr lang="en-US" sz="1600" dirty="0">
              <a:latin typeface="Times New Roman" panose="02020603050405020304" pitchFamily="18" charset="0"/>
              <a:cs typeface="Times New Roman" panose="02020603050405020304" pitchFamily="18" charset="0"/>
            </a:endParaRPr>
          </a:p>
        </p:txBody>
      </p:sp>
      <p:sp>
        <p:nvSpPr>
          <p:cNvPr id="28" name="Shape 26"/>
          <p:cNvSpPr/>
          <p:nvPr/>
        </p:nvSpPr>
        <p:spPr>
          <a:xfrm>
            <a:off x="694944" y="2304288"/>
            <a:ext cx="2359152" cy="54864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9" name="Text 27"/>
          <p:cNvSpPr/>
          <p:nvPr/>
        </p:nvSpPr>
        <p:spPr>
          <a:xfrm>
            <a:off x="745236" y="2404872"/>
            <a:ext cx="2258568" cy="36576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VTVL</a:t>
            </a:r>
            <a:endParaRPr lang="en-US" sz="1600" dirty="0">
              <a:latin typeface="Times New Roman" panose="02020603050405020304" pitchFamily="18" charset="0"/>
              <a:cs typeface="Times New Roman" panose="02020603050405020304" pitchFamily="18" charset="0"/>
            </a:endParaRPr>
          </a:p>
        </p:txBody>
      </p:sp>
      <p:sp>
        <p:nvSpPr>
          <p:cNvPr id="30" name="Shape 28"/>
          <p:cNvSpPr/>
          <p:nvPr/>
        </p:nvSpPr>
        <p:spPr>
          <a:xfrm>
            <a:off x="3054096" y="2304288"/>
            <a:ext cx="3081528" cy="54864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3104388" y="2404872"/>
            <a:ext cx="2980944" cy="36576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Tên vị trí</a:t>
            </a:r>
            <a:endParaRPr lang="en-US" sz="1600" dirty="0">
              <a:latin typeface="Times New Roman" panose="02020603050405020304" pitchFamily="18" charset="0"/>
              <a:cs typeface="Times New Roman" panose="02020603050405020304" pitchFamily="18" charset="0"/>
            </a:endParaRPr>
          </a:p>
        </p:txBody>
      </p:sp>
      <p:sp>
        <p:nvSpPr>
          <p:cNvPr id="32" name="Shape 30"/>
          <p:cNvSpPr/>
          <p:nvPr/>
        </p:nvSpPr>
        <p:spPr>
          <a:xfrm>
            <a:off x="6135624" y="2304288"/>
            <a:ext cx="2953512" cy="54864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6185916" y="2404872"/>
            <a:ext cx="2852928" cy="36576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Quyết định/căn cứ</a:t>
            </a:r>
            <a:endParaRPr lang="en-US" sz="1600" dirty="0">
              <a:latin typeface="Times New Roman" panose="02020603050405020304" pitchFamily="18" charset="0"/>
              <a:cs typeface="Times New Roman" panose="02020603050405020304" pitchFamily="18" charset="0"/>
            </a:endParaRPr>
          </a:p>
        </p:txBody>
      </p:sp>
      <p:sp>
        <p:nvSpPr>
          <p:cNvPr id="34" name="Shape 32"/>
          <p:cNvSpPr/>
          <p:nvPr/>
        </p:nvSpPr>
        <p:spPr>
          <a:xfrm>
            <a:off x="9089136" y="2304288"/>
            <a:ext cx="2551176" cy="548640"/>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5" name="Text 33"/>
          <p:cNvSpPr/>
          <p:nvPr/>
        </p:nvSpPr>
        <p:spPr>
          <a:xfrm>
            <a:off x="9139428" y="2404872"/>
            <a:ext cx="2450592" cy="36576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Trạng thái</a:t>
            </a:r>
            <a:endParaRPr lang="en-US" sz="1600" dirty="0">
              <a:latin typeface="Times New Roman" panose="02020603050405020304" pitchFamily="18" charset="0"/>
              <a:cs typeface="Times New Roman" panose="02020603050405020304" pitchFamily="18" charset="0"/>
            </a:endParaRPr>
          </a:p>
        </p:txBody>
      </p:sp>
      <p:sp>
        <p:nvSpPr>
          <p:cNvPr id="36" name="Shape 34"/>
          <p:cNvSpPr/>
          <p:nvPr/>
        </p:nvSpPr>
        <p:spPr>
          <a:xfrm>
            <a:off x="694944" y="2852928"/>
            <a:ext cx="2359152"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Text 35"/>
          <p:cNvSpPr/>
          <p:nvPr/>
        </p:nvSpPr>
        <p:spPr>
          <a:xfrm>
            <a:off x="758952" y="2944368"/>
            <a:ext cx="2231136"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VTVL.MAU.001</a:t>
            </a:r>
            <a:endParaRPr lang="en-US" sz="1600" dirty="0">
              <a:latin typeface="Times New Roman" panose="02020603050405020304" pitchFamily="18" charset="0"/>
              <a:cs typeface="Times New Roman" panose="02020603050405020304" pitchFamily="18" charset="0"/>
            </a:endParaRPr>
          </a:p>
        </p:txBody>
      </p:sp>
      <p:sp>
        <p:nvSpPr>
          <p:cNvPr id="38" name="Shape 36"/>
          <p:cNvSpPr/>
          <p:nvPr/>
        </p:nvSpPr>
        <p:spPr>
          <a:xfrm>
            <a:off x="3054096" y="2852928"/>
            <a:ext cx="3081528"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9" name="Text 37"/>
          <p:cNvSpPr/>
          <p:nvPr/>
        </p:nvSpPr>
        <p:spPr>
          <a:xfrm>
            <a:off x="3118104" y="2944368"/>
            <a:ext cx="2953512"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Vị trí xử lý hồ sơ (giả định)</a:t>
            </a:r>
            <a:endParaRPr lang="en-US" sz="1600" dirty="0">
              <a:latin typeface="Times New Roman" panose="02020603050405020304" pitchFamily="18" charset="0"/>
              <a:cs typeface="Times New Roman" panose="02020603050405020304" pitchFamily="18" charset="0"/>
            </a:endParaRPr>
          </a:p>
        </p:txBody>
      </p:sp>
      <p:sp>
        <p:nvSpPr>
          <p:cNvPr id="40" name="Shape 38"/>
          <p:cNvSpPr/>
          <p:nvPr/>
        </p:nvSpPr>
        <p:spPr>
          <a:xfrm>
            <a:off x="6135624" y="2852928"/>
            <a:ext cx="2953512"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1" name="Text 39"/>
          <p:cNvSpPr/>
          <p:nvPr/>
        </p:nvSpPr>
        <p:spPr>
          <a:xfrm>
            <a:off x="6199632" y="2944368"/>
            <a:ext cx="2825496"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Danh mục đã phê duyệt</a:t>
            </a:r>
            <a:endParaRPr lang="en-US" sz="1600" dirty="0">
              <a:latin typeface="Times New Roman" panose="02020603050405020304" pitchFamily="18" charset="0"/>
              <a:cs typeface="Times New Roman" panose="02020603050405020304" pitchFamily="18" charset="0"/>
            </a:endParaRPr>
          </a:p>
        </p:txBody>
      </p:sp>
      <p:sp>
        <p:nvSpPr>
          <p:cNvPr id="42" name="Shape 40"/>
          <p:cNvSpPr/>
          <p:nvPr/>
        </p:nvSpPr>
        <p:spPr>
          <a:xfrm>
            <a:off x="9089136" y="2852928"/>
            <a:ext cx="2551176"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3" name="Text 41"/>
          <p:cNvSpPr/>
          <p:nvPr/>
        </p:nvSpPr>
        <p:spPr>
          <a:xfrm>
            <a:off x="9153144" y="2944368"/>
            <a:ext cx="2423160"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Đề nghị điều chỉnh mô tả</a:t>
            </a:r>
            <a:endParaRPr lang="en-US" sz="1600" dirty="0">
              <a:latin typeface="Times New Roman" panose="02020603050405020304" pitchFamily="18" charset="0"/>
              <a:cs typeface="Times New Roman" panose="02020603050405020304" pitchFamily="18" charset="0"/>
            </a:endParaRPr>
          </a:p>
        </p:txBody>
      </p:sp>
      <p:sp>
        <p:nvSpPr>
          <p:cNvPr id="44" name="Shape 42"/>
          <p:cNvSpPr/>
          <p:nvPr/>
        </p:nvSpPr>
        <p:spPr>
          <a:xfrm>
            <a:off x="685800" y="3730752"/>
            <a:ext cx="4745736"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5" name="Text 43"/>
          <p:cNvSpPr/>
          <p:nvPr/>
        </p:nvSpPr>
        <p:spPr>
          <a:xfrm>
            <a:off x="740664" y="3749040"/>
            <a:ext cx="4636008" cy="265176"/>
          </a:xfrm>
          <a:prstGeom prst="rect">
            <a:avLst/>
          </a:prstGeom>
          <a:noFill/>
          <a:ln/>
        </p:spPr>
        <p:txBody>
          <a:bodyPr wrap="square" lIns="0" tIns="0" rIns="0" bIns="0" rtlCol="0" anchor="ctr">
            <a:norm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C2 – TRÍCH NỘI DUNG BẢN MÔ TẢ/NĂNG LỰC</a:t>
            </a:r>
            <a:endParaRPr lang="en-US" sz="1600" dirty="0">
              <a:latin typeface="Times New Roman" panose="02020603050405020304" pitchFamily="18" charset="0"/>
              <a:cs typeface="Times New Roman" panose="02020603050405020304" pitchFamily="18" charset="0"/>
            </a:endParaRPr>
          </a:p>
        </p:txBody>
      </p:sp>
      <p:sp>
        <p:nvSpPr>
          <p:cNvPr id="46" name="Shape 44"/>
          <p:cNvSpPr/>
          <p:nvPr/>
        </p:nvSpPr>
        <p:spPr>
          <a:xfrm>
            <a:off x="694944" y="4160520"/>
            <a:ext cx="2350008" cy="53949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7" name="Text 45"/>
          <p:cNvSpPr/>
          <p:nvPr/>
        </p:nvSpPr>
        <p:spPr>
          <a:xfrm>
            <a:off x="745236" y="4261104"/>
            <a:ext cx="2249424" cy="35661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VTVL</a:t>
            </a:r>
            <a:endParaRPr lang="en-US" sz="1600" dirty="0">
              <a:latin typeface="Times New Roman" panose="02020603050405020304" pitchFamily="18" charset="0"/>
              <a:cs typeface="Times New Roman" panose="02020603050405020304" pitchFamily="18" charset="0"/>
            </a:endParaRPr>
          </a:p>
        </p:txBody>
      </p:sp>
      <p:sp>
        <p:nvSpPr>
          <p:cNvPr id="48" name="Shape 46"/>
          <p:cNvSpPr/>
          <p:nvPr/>
        </p:nvSpPr>
        <p:spPr>
          <a:xfrm>
            <a:off x="3044952" y="4160520"/>
            <a:ext cx="3035808" cy="53949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9" name="Text 47"/>
          <p:cNvSpPr/>
          <p:nvPr/>
        </p:nvSpPr>
        <p:spPr>
          <a:xfrm>
            <a:off x="3095244" y="4261104"/>
            <a:ext cx="2935224" cy="35661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Trách nhiệm</a:t>
            </a:r>
            <a:endParaRPr lang="en-US" sz="1600" dirty="0">
              <a:latin typeface="Times New Roman" panose="02020603050405020304" pitchFamily="18" charset="0"/>
              <a:cs typeface="Times New Roman" panose="02020603050405020304" pitchFamily="18" charset="0"/>
            </a:endParaRPr>
          </a:p>
        </p:txBody>
      </p:sp>
      <p:sp>
        <p:nvSpPr>
          <p:cNvPr id="50" name="Shape 48"/>
          <p:cNvSpPr/>
          <p:nvPr/>
        </p:nvSpPr>
        <p:spPr>
          <a:xfrm>
            <a:off x="6080760" y="4160520"/>
            <a:ext cx="3346704" cy="53949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1" name="Text 49"/>
          <p:cNvSpPr/>
          <p:nvPr/>
        </p:nvSpPr>
        <p:spPr>
          <a:xfrm>
            <a:off x="6131052" y="4261104"/>
            <a:ext cx="3246120" cy="35661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Chuyên môn, kỹ năng</a:t>
            </a:r>
            <a:endParaRPr lang="en-US" sz="1600" dirty="0">
              <a:latin typeface="Times New Roman" panose="02020603050405020304" pitchFamily="18" charset="0"/>
              <a:cs typeface="Times New Roman" panose="02020603050405020304" pitchFamily="18" charset="0"/>
            </a:endParaRPr>
          </a:p>
        </p:txBody>
      </p:sp>
      <p:sp>
        <p:nvSpPr>
          <p:cNvPr id="52" name="Shape 50"/>
          <p:cNvSpPr/>
          <p:nvPr/>
        </p:nvSpPr>
        <p:spPr>
          <a:xfrm>
            <a:off x="9427464" y="4160520"/>
            <a:ext cx="2221992" cy="53949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3" name="Text 51"/>
          <p:cNvSpPr/>
          <p:nvPr/>
        </p:nvSpPr>
        <p:spPr>
          <a:xfrm>
            <a:off x="9477756" y="4261104"/>
            <a:ext cx="2121408" cy="35661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Nguồn bản mô tả</a:t>
            </a:r>
            <a:endParaRPr lang="en-US" sz="1600" dirty="0">
              <a:latin typeface="Times New Roman" panose="02020603050405020304" pitchFamily="18" charset="0"/>
              <a:cs typeface="Times New Roman" panose="02020603050405020304" pitchFamily="18" charset="0"/>
            </a:endParaRPr>
          </a:p>
        </p:txBody>
      </p:sp>
      <p:sp>
        <p:nvSpPr>
          <p:cNvPr id="54" name="Shape 52"/>
          <p:cNvSpPr/>
          <p:nvPr/>
        </p:nvSpPr>
        <p:spPr>
          <a:xfrm>
            <a:off x="694944" y="4700016"/>
            <a:ext cx="2350008"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5" name="Text 53"/>
          <p:cNvSpPr/>
          <p:nvPr/>
        </p:nvSpPr>
        <p:spPr>
          <a:xfrm>
            <a:off x="758952" y="4791456"/>
            <a:ext cx="2221992"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VTVL.MAU.001</a:t>
            </a:r>
            <a:endParaRPr lang="en-US" sz="1600" dirty="0">
              <a:latin typeface="Times New Roman" panose="02020603050405020304" pitchFamily="18" charset="0"/>
              <a:cs typeface="Times New Roman" panose="02020603050405020304" pitchFamily="18" charset="0"/>
            </a:endParaRPr>
          </a:p>
        </p:txBody>
      </p:sp>
      <p:sp>
        <p:nvSpPr>
          <p:cNvPr id="56" name="Shape 54"/>
          <p:cNvSpPr/>
          <p:nvPr/>
        </p:nvSpPr>
        <p:spPr>
          <a:xfrm>
            <a:off x="3044952" y="4700016"/>
            <a:ext cx="3035808"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7" name="Text 55"/>
          <p:cNvSpPr/>
          <p:nvPr/>
        </p:nvSpPr>
        <p:spPr>
          <a:xfrm>
            <a:off x="3108960" y="4791456"/>
            <a:ext cx="2907792"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Xử lý, kiểm tra kết quả hồ sơ</a:t>
            </a:r>
            <a:endParaRPr lang="en-US" sz="1600" dirty="0">
              <a:latin typeface="Times New Roman" panose="02020603050405020304" pitchFamily="18" charset="0"/>
              <a:cs typeface="Times New Roman" panose="02020603050405020304" pitchFamily="18" charset="0"/>
            </a:endParaRPr>
          </a:p>
        </p:txBody>
      </p:sp>
      <p:sp>
        <p:nvSpPr>
          <p:cNvPr id="58" name="Shape 56"/>
          <p:cNvSpPr/>
          <p:nvPr/>
        </p:nvSpPr>
        <p:spPr>
          <a:xfrm>
            <a:off x="6080760" y="4700016"/>
            <a:ext cx="3346704"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9" name="Text 57"/>
          <p:cNvSpPr/>
          <p:nvPr/>
        </p:nvSpPr>
        <p:spPr>
          <a:xfrm>
            <a:off x="6144768" y="4791456"/>
            <a:ext cx="3218688"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Bổ sung kỹ năng xử lý dữ liệu số</a:t>
            </a:r>
            <a:endParaRPr lang="en-US" sz="1600" dirty="0">
              <a:latin typeface="Times New Roman" panose="02020603050405020304" pitchFamily="18" charset="0"/>
              <a:cs typeface="Times New Roman" panose="02020603050405020304" pitchFamily="18" charset="0"/>
            </a:endParaRPr>
          </a:p>
        </p:txBody>
      </p:sp>
      <p:sp>
        <p:nvSpPr>
          <p:cNvPr id="60" name="Shape 58"/>
          <p:cNvSpPr/>
          <p:nvPr/>
        </p:nvSpPr>
        <p:spPr>
          <a:xfrm>
            <a:off x="9427464" y="4700016"/>
            <a:ext cx="2221992" cy="658368"/>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1" name="Text 59"/>
          <p:cNvSpPr/>
          <p:nvPr/>
        </p:nvSpPr>
        <p:spPr>
          <a:xfrm>
            <a:off x="9491472" y="4791456"/>
            <a:ext cx="2093976" cy="502920"/>
          </a:xfrm>
          <a:prstGeom prst="rect">
            <a:avLst/>
          </a:prstGeom>
          <a:noFill/>
          <a:ln/>
        </p:spPr>
        <p:txBody>
          <a:bodyPr wrap="square" lIns="0" tIns="0" rIns="0" bIns="0" rtlCol="0" anchor="ctr">
            <a:normAutofit/>
          </a:bodyPr>
          <a:lstStyle/>
          <a:p>
            <a:pPr marL="0" indent="0" algn="l">
              <a:buNone/>
            </a:pPr>
            <a:r>
              <a:rPr lang="en-US" sz="1600" dirty="0">
                <a:solidFill>
                  <a:srgbClr val="23394B"/>
                </a:solidFill>
                <a:latin typeface="Times New Roman" panose="02020603050405020304" pitchFamily="18" charset="0"/>
                <a:ea typeface="Arial" pitchFamily="34" charset="-122"/>
                <a:cs typeface="Times New Roman" panose="02020603050405020304" pitchFamily="18" charset="0"/>
              </a:rPr>
              <a:t>Khung năng lực đã có</a:t>
            </a:r>
            <a:endParaRPr lang="en-US" sz="1600" dirty="0">
              <a:latin typeface="Times New Roman" panose="02020603050405020304" pitchFamily="18" charset="0"/>
              <a:cs typeface="Times New Roman" panose="02020603050405020304" pitchFamily="18" charset="0"/>
            </a:endParaRPr>
          </a:p>
        </p:txBody>
      </p:sp>
      <p:sp>
        <p:nvSpPr>
          <p:cNvPr id="62" name="Shape 60"/>
          <p:cNvSpPr/>
          <p:nvPr/>
        </p:nvSpPr>
        <p:spPr>
          <a:xfrm>
            <a:off x="594360" y="5577840"/>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63" name="Text 61"/>
          <p:cNvSpPr/>
          <p:nvPr/>
        </p:nvSpPr>
        <p:spPr>
          <a:xfrm>
            <a:off x="768096" y="5660136"/>
            <a:ext cx="10698480" cy="274320"/>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Chuẩn bị mã C1 trước A2; rà soát, điều chỉnh đầy đủ C1/C2 ở Bước 5.</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C</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6 · C3: Chọn phương pháp theo tính chất công việc</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17</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67512" y="1956816"/>
            <a:ext cx="3511296" cy="2724912"/>
          </a:xfrm>
          <a:prstGeom prst="roundRect">
            <a:avLst>
              <a:gd name="adj" fmla="val 369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932688" y="2203704"/>
            <a:ext cx="9326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987552" y="2221992"/>
            <a:ext cx="822960" cy="26517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PP1</a:t>
            </a:r>
            <a:endParaRPr lang="en-US" sz="2000" dirty="0">
              <a:latin typeface="Times New Roman" panose="02020603050405020304" pitchFamily="18" charset="0"/>
              <a:cs typeface="Times New Roman" panose="02020603050405020304" pitchFamily="18" charset="0"/>
            </a:endParaRPr>
          </a:p>
        </p:txBody>
      </p:sp>
      <p:sp>
        <p:nvSpPr>
          <p:cNvPr id="29" name="Text 27"/>
          <p:cNvSpPr/>
          <p:nvPr/>
        </p:nvSpPr>
        <p:spPr>
          <a:xfrm>
            <a:off x="923544" y="2816352"/>
            <a:ext cx="3063240" cy="61264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THEO CƠ CẤU, CHỨC DANH</a:t>
            </a:r>
            <a:endParaRPr lang="en-US" sz="2400" dirty="0">
              <a:latin typeface="Times New Roman" panose="02020603050405020304" pitchFamily="18" charset="0"/>
              <a:cs typeface="Times New Roman" panose="02020603050405020304" pitchFamily="18" charset="0"/>
            </a:endParaRPr>
          </a:p>
        </p:txBody>
      </p:sp>
      <p:sp>
        <p:nvSpPr>
          <p:cNvPr id="30" name="Text 28"/>
          <p:cNvSpPr/>
          <p:nvPr/>
        </p:nvSpPr>
        <p:spPr>
          <a:xfrm>
            <a:off x="923544" y="3730752"/>
            <a:ext cx="3054096" cy="731520"/>
          </a:xfrm>
          <a:prstGeom prst="rect">
            <a:avLst/>
          </a:prstGeom>
          <a:noFill/>
          <a:ln/>
        </p:spPr>
        <p:txBody>
          <a:bodyPr wrap="square" lIns="0" tIns="0" rIns="0" bIns="0" rtlCol="0" anchor="ctr">
            <a:norm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Chủ tịch, Phó Chủ tịch UBND xã theo quy định.</a:t>
            </a:r>
            <a:endParaRPr lang="en-US" sz="2000" dirty="0">
              <a:latin typeface="Times New Roman" panose="02020603050405020304" pitchFamily="18" charset="0"/>
              <a:cs typeface="Times New Roman" panose="02020603050405020304" pitchFamily="18" charset="0"/>
            </a:endParaRPr>
          </a:p>
        </p:txBody>
      </p:sp>
      <p:sp>
        <p:nvSpPr>
          <p:cNvPr id="31" name="Shape 29"/>
          <p:cNvSpPr/>
          <p:nvPr/>
        </p:nvSpPr>
        <p:spPr>
          <a:xfrm>
            <a:off x="4480560" y="1956816"/>
            <a:ext cx="3511296" cy="2724912"/>
          </a:xfrm>
          <a:prstGeom prst="roundRect">
            <a:avLst>
              <a:gd name="adj" fmla="val 369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Shape 30"/>
          <p:cNvSpPr/>
          <p:nvPr/>
        </p:nvSpPr>
        <p:spPr>
          <a:xfrm>
            <a:off x="4745736" y="2203704"/>
            <a:ext cx="932688" cy="310896"/>
          </a:xfrm>
          <a:prstGeom prst="roundRect">
            <a:avLst>
              <a:gd name="adj" fmla="val 38235"/>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4800600" y="2221992"/>
            <a:ext cx="822960" cy="26517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PP2</a:t>
            </a:r>
            <a:endParaRPr lang="en-US" sz="2000" dirty="0">
              <a:latin typeface="Times New Roman" panose="02020603050405020304" pitchFamily="18" charset="0"/>
              <a:cs typeface="Times New Roman" panose="02020603050405020304" pitchFamily="18" charset="0"/>
            </a:endParaRPr>
          </a:p>
        </p:txBody>
      </p:sp>
      <p:sp>
        <p:nvSpPr>
          <p:cNvPr id="34" name="Text 32"/>
          <p:cNvSpPr/>
          <p:nvPr/>
        </p:nvSpPr>
        <p:spPr>
          <a:xfrm>
            <a:off x="4736592" y="2816352"/>
            <a:ext cx="3063240" cy="61264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THEO SẢN PHẨM VÀ THỜI GIAN</a:t>
            </a:r>
            <a:endParaRPr lang="en-US" sz="2400" dirty="0">
              <a:latin typeface="Times New Roman" panose="02020603050405020304" pitchFamily="18" charset="0"/>
              <a:cs typeface="Times New Roman" panose="02020603050405020304" pitchFamily="18" charset="0"/>
            </a:endParaRPr>
          </a:p>
        </p:txBody>
      </p:sp>
      <p:sp>
        <p:nvSpPr>
          <p:cNvPr id="35" name="Text 33"/>
          <p:cNvSpPr/>
          <p:nvPr/>
        </p:nvSpPr>
        <p:spPr>
          <a:xfrm>
            <a:off x="4736592" y="3730752"/>
            <a:ext cx="3054096" cy="731520"/>
          </a:xfrm>
          <a:prstGeom prst="rect">
            <a:avLst/>
          </a:prstGeom>
          <a:noFill/>
          <a:ln/>
        </p:spPr>
        <p:txBody>
          <a:bodyPr wrap="square" lIns="0" tIns="0" rIns="0" bIns="0" rtlCol="0" anchor="ctr">
            <a:norm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Hồ sơ hành chính đo được số lượng, phút/SP.</a:t>
            </a:r>
            <a:endParaRPr lang="en-US" sz="2000" dirty="0">
              <a:latin typeface="Times New Roman" panose="02020603050405020304" pitchFamily="18" charset="0"/>
              <a:cs typeface="Times New Roman" panose="02020603050405020304" pitchFamily="18" charset="0"/>
            </a:endParaRPr>
          </a:p>
        </p:txBody>
      </p:sp>
      <p:sp>
        <p:nvSpPr>
          <p:cNvPr id="36" name="Shape 34"/>
          <p:cNvSpPr/>
          <p:nvPr/>
        </p:nvSpPr>
        <p:spPr>
          <a:xfrm>
            <a:off x="8293608" y="1956816"/>
            <a:ext cx="3511296" cy="2724912"/>
          </a:xfrm>
          <a:prstGeom prst="roundRect">
            <a:avLst>
              <a:gd name="adj" fmla="val 369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Shape 35"/>
          <p:cNvSpPr/>
          <p:nvPr/>
        </p:nvSpPr>
        <p:spPr>
          <a:xfrm>
            <a:off x="8558784" y="2203704"/>
            <a:ext cx="932688" cy="310896"/>
          </a:xfrm>
          <a:prstGeom prst="roundRect">
            <a:avLst>
              <a:gd name="adj" fmla="val 38235"/>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8" name="Text 36"/>
          <p:cNvSpPr/>
          <p:nvPr/>
        </p:nvSpPr>
        <p:spPr>
          <a:xfrm>
            <a:off x="8613648" y="2221992"/>
            <a:ext cx="822960" cy="26517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PP3</a:t>
            </a:r>
            <a:endParaRPr lang="en-US" sz="2000" dirty="0">
              <a:latin typeface="Times New Roman" panose="02020603050405020304" pitchFamily="18" charset="0"/>
              <a:cs typeface="Times New Roman" panose="02020603050405020304" pitchFamily="18" charset="0"/>
            </a:endParaRPr>
          </a:p>
        </p:txBody>
      </p:sp>
      <p:sp>
        <p:nvSpPr>
          <p:cNvPr id="39" name="Text 37"/>
          <p:cNvSpPr/>
          <p:nvPr/>
        </p:nvSpPr>
        <p:spPr>
          <a:xfrm>
            <a:off x="8549640" y="2816352"/>
            <a:ext cx="3063240" cy="61264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PHÂN TÍCH YÊU CẦU ĐẶC THÙ</a:t>
            </a:r>
            <a:endParaRPr lang="en-US" sz="2400" dirty="0">
              <a:latin typeface="Times New Roman" panose="02020603050405020304" pitchFamily="18" charset="0"/>
              <a:cs typeface="Times New Roman" panose="02020603050405020304" pitchFamily="18" charset="0"/>
            </a:endParaRPr>
          </a:p>
        </p:txBody>
      </p:sp>
      <p:sp>
        <p:nvSpPr>
          <p:cNvPr id="40" name="Text 38"/>
          <p:cNvSpPr/>
          <p:nvPr/>
        </p:nvSpPr>
        <p:spPr>
          <a:xfrm>
            <a:off x="8549640" y="3730752"/>
            <a:ext cx="3054096" cy="731520"/>
          </a:xfrm>
          <a:prstGeom prst="rect">
            <a:avLst/>
          </a:prstGeom>
          <a:noFill/>
          <a:ln/>
        </p:spPr>
        <p:txBody>
          <a:bodyPr wrap="square" lIns="0" tIns="0" rIns="0" bIns="0" rtlCol="0" anchor="ctr">
            <a:norm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Đề án, báo cáo, nghiên cứu, kiểm tra, giám sát.</a:t>
            </a:r>
            <a:endParaRPr lang="en-US" sz="2000" dirty="0">
              <a:latin typeface="Times New Roman" panose="02020603050405020304" pitchFamily="18" charset="0"/>
              <a:cs typeface="Times New Roman" panose="02020603050405020304" pitchFamily="18" charset="0"/>
            </a:endParaRPr>
          </a:p>
        </p:txBody>
      </p:sp>
      <p:sp>
        <p:nvSpPr>
          <p:cNvPr id="41" name="Shape 39"/>
          <p:cNvSpPr/>
          <p:nvPr/>
        </p:nvSpPr>
        <p:spPr>
          <a:xfrm>
            <a:off x="594360" y="5404104"/>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2" name="Text 40"/>
          <p:cNvSpPr/>
          <p:nvPr/>
        </p:nvSpPr>
        <p:spPr>
          <a:xfrm>
            <a:off x="768096" y="5486400"/>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Không chọn PP3 chỉ vì thiếu dữ liệu PP2; không tính trùng công việc giữa các phương pháp.</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6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BƯỚC 6 – BIỂU C3</a:t>
            </a:r>
            <a:endParaRPr lang="en-US" sz="16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PP1 · Ví dụ chức danh lãnh đạo UBND xã</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4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18</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722376" y="1591056"/>
            <a:ext cx="10725912" cy="2670048"/>
          </a:xfrm>
          <a:prstGeom prst="roundRect">
            <a:avLst>
              <a:gd name="adj" fmla="val 3767"/>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1" name="Text 9"/>
          <p:cNvSpPr/>
          <p:nvPr/>
        </p:nvSpPr>
        <p:spPr>
          <a:xfrm>
            <a:off x="1051560" y="1901952"/>
            <a:ext cx="4617720" cy="438912"/>
          </a:xfrm>
          <a:prstGeom prst="rect">
            <a:avLst/>
          </a:prstGeom>
          <a:noFill/>
          <a:ln/>
        </p:spPr>
        <p:txBody>
          <a:bodyPr wrap="square" lIns="0" tIns="0" rIns="0" bIns="0" rtlCol="0" anchor="ctr">
            <a:noAutofit/>
          </a:bodyPr>
          <a:lstStyle/>
          <a:p>
            <a:pPr marL="0" indent="0" algn="ctr">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CHỦ TỊCH UBND XÃ</a:t>
            </a:r>
            <a:endParaRPr lang="en-US" sz="2400" dirty="0">
              <a:latin typeface="Times New Roman" panose="02020603050405020304" pitchFamily="18" charset="0"/>
              <a:cs typeface="Times New Roman" panose="02020603050405020304" pitchFamily="18" charset="0"/>
            </a:endParaRPr>
          </a:p>
        </p:txBody>
      </p:sp>
      <p:sp>
        <p:nvSpPr>
          <p:cNvPr id="12" name="Text 10"/>
          <p:cNvSpPr/>
          <p:nvPr/>
        </p:nvSpPr>
        <p:spPr>
          <a:xfrm>
            <a:off x="6501384" y="1901952"/>
            <a:ext cx="4617720" cy="438912"/>
          </a:xfrm>
          <a:prstGeom prst="rect">
            <a:avLst/>
          </a:prstGeom>
          <a:noFill/>
          <a:ln/>
        </p:spPr>
        <p:txBody>
          <a:bodyPr wrap="square" lIns="0" tIns="0" rIns="0" bIns="0" rtlCol="0" anchor="ctr">
            <a:noAutofit/>
          </a:bodyPr>
          <a:lstStyle/>
          <a:p>
            <a:pPr marL="0" indent="0" algn="ctr">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PHÓ CHỦ TỊCH UBND XÃ</a:t>
            </a:r>
            <a:endParaRPr lang="en-US" sz="2800" dirty="0">
              <a:latin typeface="Times New Roman" panose="02020603050405020304" pitchFamily="18" charset="0"/>
              <a:cs typeface="Times New Roman" panose="02020603050405020304" pitchFamily="18" charset="0"/>
            </a:endParaRPr>
          </a:p>
        </p:txBody>
      </p:sp>
      <p:sp>
        <p:nvSpPr>
          <p:cNvPr id="13" name="Shape 11"/>
          <p:cNvSpPr/>
          <p:nvPr/>
        </p:nvSpPr>
        <p:spPr>
          <a:xfrm>
            <a:off x="1911096" y="2907792"/>
            <a:ext cx="8330184" cy="310896"/>
          </a:xfrm>
          <a:prstGeom prst="roundRect">
            <a:avLst>
              <a:gd name="adj" fmla="val 38235"/>
            </a:avLst>
          </a:prstGeom>
          <a:solidFill>
            <a:srgbClr val="ECF5FA"/>
          </a:solidFill>
          <a:ln w="1270">
            <a:solidFill>
              <a:srgbClr val="ECF5FA"/>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4" name="Text 12"/>
          <p:cNvSpPr/>
          <p:nvPr/>
        </p:nvSpPr>
        <p:spPr>
          <a:xfrm>
            <a:off x="1965960" y="2926080"/>
            <a:ext cx="8220456" cy="265176"/>
          </a:xfrm>
          <a:prstGeom prst="rect">
            <a:avLst/>
          </a:prstGeom>
          <a:noFill/>
          <a:ln/>
        </p:spPr>
        <p:txBody>
          <a:bodyPr wrap="square" lIns="0" tIns="0" rIns="0" bIns="0" rtlCol="0" anchor="ctr">
            <a:noAutofit/>
          </a:bodyPr>
          <a:lstStyle/>
          <a:p>
            <a:pPr marL="0" indent="0" algn="ctr">
              <a:buNone/>
            </a:pPr>
            <a:r>
              <a:rPr lang="en-US" sz="2400" b="1" dirty="0">
                <a:solidFill>
                  <a:srgbClr val="245C80"/>
                </a:solidFill>
                <a:latin typeface="Times New Roman" panose="02020603050405020304" pitchFamily="18" charset="0"/>
                <a:ea typeface="Arial" pitchFamily="34" charset="-122"/>
                <a:cs typeface="Times New Roman" panose="02020603050405020304" pitchFamily="18" charset="0"/>
              </a:rPr>
              <a:t>Theo cơ cấu, chức danh và số lượng cấp phó được quy định</a:t>
            </a:r>
            <a:endParaRPr lang="en-US" sz="2400" dirty="0">
              <a:latin typeface="Times New Roman" panose="02020603050405020304" pitchFamily="18" charset="0"/>
              <a:cs typeface="Times New Roman" panose="02020603050405020304" pitchFamily="18" charset="0"/>
            </a:endParaRPr>
          </a:p>
        </p:txBody>
      </p:sp>
      <p:sp>
        <p:nvSpPr>
          <p:cNvPr id="15" name="Shape 13"/>
          <p:cNvSpPr/>
          <p:nvPr/>
        </p:nvSpPr>
        <p:spPr>
          <a:xfrm>
            <a:off x="6080760" y="1911096"/>
            <a:ext cx="0" cy="1965960"/>
          </a:xfrm>
          <a:prstGeom prst="line">
            <a:avLst/>
          </a:prstGeom>
          <a:noFill/>
          <a:ln w="1778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6" name="Shape 14"/>
          <p:cNvSpPr/>
          <p:nvPr/>
        </p:nvSpPr>
        <p:spPr>
          <a:xfrm>
            <a:off x="594360" y="4855464"/>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7" name="Text 15"/>
          <p:cNvSpPr/>
          <p:nvPr/>
        </p:nvSpPr>
        <p:spPr>
          <a:xfrm>
            <a:off x="768096" y="4937760"/>
            <a:ext cx="10698480"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B13A43"/>
                </a:solidFill>
                <a:latin typeface="Times New Roman" panose="02020603050405020304" pitchFamily="18" charset="0"/>
                <a:ea typeface="Arial" pitchFamily="34" charset="-122"/>
                <a:cs typeface="Times New Roman" panose="02020603050405020304" pitchFamily="18" charset="0"/>
              </a:rPr>
              <a:t>Không lấy số hồ sơ hoặc số phút xử lý hồ sơ để tính số chức danh Chủ tịch, Phó Chủ tịch.</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BƯỚC 6 – BIỂU C3</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PP2 · C3: Tổng giờ lao động ÷ quỹ giờ tham chiếu</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19</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67512" y="1380744"/>
            <a:ext cx="10835640"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722376" y="1399032"/>
            <a:ext cx="10725912" cy="265176"/>
          </a:xfrm>
          <a:prstGeom prst="rect">
            <a:avLst/>
          </a:prstGeom>
          <a:noFill/>
          <a:ln/>
        </p:spPr>
        <p:txBody>
          <a:bodyPr wrap="square" lIns="0" tIns="0" rIns="0" bIns="0" rtlCol="0" anchor="ctr">
            <a:norm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TRÍCH CÁC TRƯỜNG C3: GIỜ B1, TÁC ĐỘNG B2, GIỜ LAO ĐỘNG SAU ĐIỀU CHỈNH, GIỜ PP2, NGƯỜI QUY ĐỔI</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758952" y="1947672"/>
            <a:ext cx="3438144" cy="1124712"/>
          </a:xfrm>
          <a:prstGeom prst="roundRect">
            <a:avLst>
              <a:gd name="adj" fmla="val 8943"/>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868680" y="2103120"/>
            <a:ext cx="3200400" cy="457200"/>
          </a:xfrm>
          <a:prstGeom prst="rect">
            <a:avLst/>
          </a:prstGeom>
          <a:noFill/>
          <a:ln/>
        </p:spPr>
        <p:txBody>
          <a:bodyPr wrap="square" lIns="0" tIns="0" rIns="0" bIns="0" rtlCol="0" anchor="ctr">
            <a:noAutofit/>
          </a:bodyPr>
          <a:lstStyle/>
          <a:p>
            <a:pPr marL="0" indent="0" algn="ctr">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3.000</a:t>
            </a:r>
            <a:endParaRPr lang="en-US" sz="3200" dirty="0">
              <a:latin typeface="Times New Roman" panose="02020603050405020304" pitchFamily="18" charset="0"/>
              <a:cs typeface="Times New Roman" panose="02020603050405020304" pitchFamily="18" charset="0"/>
            </a:endParaRPr>
          </a:p>
        </p:txBody>
      </p:sp>
      <p:sp>
        <p:nvSpPr>
          <p:cNvPr id="14" name="Text 12"/>
          <p:cNvSpPr/>
          <p:nvPr/>
        </p:nvSpPr>
        <p:spPr>
          <a:xfrm>
            <a:off x="850392" y="2660904"/>
            <a:ext cx="3236976" cy="210312"/>
          </a:xfrm>
          <a:prstGeom prst="rect">
            <a:avLst/>
          </a:prstGeom>
          <a:noFill/>
          <a:ln/>
        </p:spPr>
        <p:txBody>
          <a:bodyPr wrap="square" lIns="0" tIns="0" rIns="0" bIns="0" rtlCol="0" anchor="ctr">
            <a:noAutofit/>
          </a:bodyPr>
          <a:lstStyle/>
          <a:p>
            <a:pPr marL="0" indent="0" algn="ctr">
              <a:buNone/>
            </a:pPr>
            <a:r>
              <a:rPr lang="en-US" dirty="0">
                <a:solidFill>
                  <a:srgbClr val="61758A"/>
                </a:solidFill>
                <a:latin typeface="Times New Roman" panose="02020603050405020304" pitchFamily="18" charset="0"/>
                <a:ea typeface="Arial" pitchFamily="34" charset="-122"/>
                <a:cs typeface="Times New Roman" panose="02020603050405020304" pitchFamily="18" charset="0"/>
              </a:rPr>
              <a:t>Giờ lao động B1</a:t>
            </a:r>
            <a:endParaRPr lang="en-US" dirty="0">
              <a:latin typeface="Times New Roman" panose="02020603050405020304" pitchFamily="18" charset="0"/>
              <a:cs typeface="Times New Roman" panose="02020603050405020304" pitchFamily="18" charset="0"/>
            </a:endParaRPr>
          </a:p>
        </p:txBody>
      </p:sp>
      <p:sp>
        <p:nvSpPr>
          <p:cNvPr id="15" name="Shape 13"/>
          <p:cNvSpPr/>
          <p:nvPr/>
        </p:nvSpPr>
        <p:spPr>
          <a:xfrm>
            <a:off x="4535424" y="1947672"/>
            <a:ext cx="3438144" cy="1124712"/>
          </a:xfrm>
          <a:prstGeom prst="roundRect">
            <a:avLst>
              <a:gd name="adj" fmla="val 8943"/>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Text 14"/>
          <p:cNvSpPr/>
          <p:nvPr/>
        </p:nvSpPr>
        <p:spPr>
          <a:xfrm>
            <a:off x="4645152" y="2103120"/>
            <a:ext cx="3200400" cy="457200"/>
          </a:xfrm>
          <a:prstGeom prst="rect">
            <a:avLst/>
          </a:prstGeom>
          <a:noFill/>
          <a:ln/>
        </p:spPr>
        <p:txBody>
          <a:bodyPr wrap="square" lIns="0" tIns="0" rIns="0" bIns="0" rtlCol="0" anchor="ctr">
            <a:noAutofit/>
          </a:bodyPr>
          <a:lstStyle/>
          <a:p>
            <a:pPr marL="0" indent="0" algn="ctr">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−400</a:t>
            </a:r>
            <a:endParaRPr lang="en-US" sz="3200" dirty="0">
              <a:latin typeface="Times New Roman" panose="02020603050405020304" pitchFamily="18" charset="0"/>
              <a:cs typeface="Times New Roman" panose="02020603050405020304" pitchFamily="18" charset="0"/>
            </a:endParaRPr>
          </a:p>
        </p:txBody>
      </p:sp>
      <p:sp>
        <p:nvSpPr>
          <p:cNvPr id="17" name="Text 15"/>
          <p:cNvSpPr/>
          <p:nvPr/>
        </p:nvSpPr>
        <p:spPr>
          <a:xfrm>
            <a:off x="4626864" y="2660904"/>
            <a:ext cx="3236976" cy="210312"/>
          </a:xfrm>
          <a:prstGeom prst="rect">
            <a:avLst/>
          </a:prstGeom>
          <a:noFill/>
          <a:ln/>
        </p:spPr>
        <p:txBody>
          <a:bodyPr wrap="square" lIns="0" tIns="0" rIns="0" bIns="0" rtlCol="0" anchor="ctr">
            <a:noAutofit/>
          </a:bodyPr>
          <a:lstStyle/>
          <a:p>
            <a:pPr marL="0" indent="0" algn="ctr">
              <a:buNone/>
            </a:pP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Số</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giờ</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lao</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động</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tăng</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giảm</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p>
          <a:p>
            <a:pPr marL="0" indent="0" algn="ctr">
              <a:buNone/>
            </a:pP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sau</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điều</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a:t>
            </a:r>
            <a:r>
              <a:rPr lang="en-US" dirty="0" err="1">
                <a:solidFill>
                  <a:srgbClr val="61758A"/>
                </a:solidFill>
                <a:latin typeface="Times New Roman" panose="02020603050405020304" pitchFamily="18" charset="0"/>
                <a:ea typeface="Arial" pitchFamily="34" charset="-122"/>
                <a:cs typeface="Times New Roman" panose="02020603050405020304" pitchFamily="18" charset="0"/>
              </a:rPr>
              <a:t>chỉnh</a:t>
            </a:r>
            <a:r>
              <a:rPr lang="en-US" dirty="0">
                <a:solidFill>
                  <a:srgbClr val="61758A"/>
                </a:solidFill>
                <a:latin typeface="Times New Roman" panose="02020603050405020304" pitchFamily="18" charset="0"/>
                <a:ea typeface="Arial" pitchFamily="34" charset="-122"/>
                <a:cs typeface="Times New Roman" panose="02020603050405020304" pitchFamily="18" charset="0"/>
              </a:rPr>
              <a:t> (B2)</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8311896" y="1947672"/>
            <a:ext cx="3438144" cy="1124712"/>
          </a:xfrm>
          <a:prstGeom prst="roundRect">
            <a:avLst>
              <a:gd name="adj" fmla="val 8943"/>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8421624" y="2103120"/>
            <a:ext cx="3200400" cy="457200"/>
          </a:xfrm>
          <a:prstGeom prst="rect">
            <a:avLst/>
          </a:prstGeom>
          <a:noFill/>
          <a:ln/>
        </p:spPr>
        <p:txBody>
          <a:bodyPr wrap="square" lIns="0" tIns="0" rIns="0" bIns="0" rtlCol="0" anchor="ctr">
            <a:noAutofit/>
          </a:bodyPr>
          <a:lstStyle/>
          <a:p>
            <a:pPr marL="0" indent="0" algn="ctr">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2.600</a:t>
            </a:r>
            <a:endParaRPr lang="en-US" sz="3200" dirty="0">
              <a:latin typeface="Times New Roman" panose="02020603050405020304" pitchFamily="18" charset="0"/>
              <a:cs typeface="Times New Roman" panose="02020603050405020304" pitchFamily="18" charset="0"/>
            </a:endParaRPr>
          </a:p>
        </p:txBody>
      </p:sp>
      <p:sp>
        <p:nvSpPr>
          <p:cNvPr id="20" name="Text 18"/>
          <p:cNvSpPr/>
          <p:nvPr/>
        </p:nvSpPr>
        <p:spPr>
          <a:xfrm>
            <a:off x="8403336" y="2660904"/>
            <a:ext cx="3236976" cy="210312"/>
          </a:xfrm>
          <a:prstGeom prst="rect">
            <a:avLst/>
          </a:prstGeom>
          <a:noFill/>
          <a:ln/>
        </p:spPr>
        <p:txBody>
          <a:bodyPr wrap="square" lIns="0" tIns="0" rIns="0" bIns="0" rtlCol="0" anchor="ctr">
            <a:noAutofit/>
          </a:bodyPr>
          <a:lstStyle/>
          <a:p>
            <a:pPr marL="0" indent="0" algn="ctr">
              <a:buNone/>
            </a:pPr>
            <a:r>
              <a:rPr lang="en-US" dirty="0">
                <a:solidFill>
                  <a:srgbClr val="61758A"/>
                </a:solidFill>
                <a:latin typeface="Times New Roman" panose="02020603050405020304" pitchFamily="18" charset="0"/>
                <a:ea typeface="Arial" pitchFamily="34" charset="-122"/>
                <a:cs typeface="Times New Roman" panose="02020603050405020304" pitchFamily="18" charset="0"/>
              </a:rPr>
              <a:t>Giờ lao động còn lại</a:t>
            </a:r>
            <a:endParaRPr lang="en-US" dirty="0">
              <a:latin typeface="Times New Roman" panose="02020603050405020304" pitchFamily="18" charset="0"/>
              <a:cs typeface="Times New Roman" panose="02020603050405020304" pitchFamily="18" charset="0"/>
            </a:endParaRPr>
          </a:p>
        </p:txBody>
      </p:sp>
      <p:sp>
        <p:nvSpPr>
          <p:cNvPr id="21" name="Shape 19"/>
          <p:cNvSpPr/>
          <p:nvPr/>
        </p:nvSpPr>
        <p:spPr>
          <a:xfrm>
            <a:off x="822960" y="3566160"/>
            <a:ext cx="10424160" cy="1252728"/>
          </a:xfrm>
          <a:prstGeom prst="roundRect">
            <a:avLst>
              <a:gd name="adj" fmla="val 8029"/>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2" name="Text 20"/>
          <p:cNvSpPr/>
          <p:nvPr/>
        </p:nvSpPr>
        <p:spPr>
          <a:xfrm>
            <a:off x="1152144" y="3840480"/>
            <a:ext cx="9784080" cy="566928"/>
          </a:xfrm>
          <a:prstGeom prst="rect">
            <a:avLst/>
          </a:prstGeom>
          <a:noFill/>
          <a:ln/>
        </p:spPr>
        <p:txBody>
          <a:bodyPr wrap="square" lIns="0" tIns="0" rIns="0" bIns="0" rtlCol="0" anchor="ctr">
            <a:normAutofit/>
          </a:bodyPr>
          <a:lstStyle/>
          <a:p>
            <a:pPr marL="0" indent="0" algn="ctr">
              <a:buNone/>
            </a:pPr>
            <a:r>
              <a:rPr lang="en-US" sz="3200" b="1" dirty="0">
                <a:solidFill>
                  <a:srgbClr val="FFFFFF"/>
                </a:solidFill>
                <a:latin typeface="Times New Roman" panose="02020603050405020304" pitchFamily="18" charset="0"/>
                <a:ea typeface="Arial" pitchFamily="34" charset="-122"/>
                <a:cs typeface="Times New Roman" panose="02020603050405020304" pitchFamily="18" charset="0"/>
              </a:rPr>
              <a:t>2.600  ÷  1.904  =  1,366 người quy đổi</a:t>
            </a:r>
            <a:endParaRPr lang="en-US" sz="3200" dirty="0">
              <a:latin typeface="Times New Roman" panose="02020603050405020304" pitchFamily="18" charset="0"/>
              <a:cs typeface="Times New Roman" panose="02020603050405020304" pitchFamily="18" charset="0"/>
            </a:endParaRPr>
          </a:p>
        </p:txBody>
      </p:sp>
      <p:sp>
        <p:nvSpPr>
          <p:cNvPr id="23" name="Shape 21"/>
          <p:cNvSpPr/>
          <p:nvPr/>
        </p:nvSpPr>
        <p:spPr>
          <a:xfrm>
            <a:off x="594360" y="5349240"/>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4" name="Text 22"/>
          <p:cNvSpPr/>
          <p:nvPr/>
        </p:nvSpPr>
        <p:spPr>
          <a:xfrm>
            <a:off x="768096" y="5431536"/>
            <a:ext cx="10698480" cy="274320"/>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1.904 giờ là mức THAM CHIẾU cho kỳ gốc và chế độ làm việc phù hợp, không phải định mức biên chế.</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BƯỚC 6 – BIỂU C3</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PP2 · 1,366 người quy đổi được hiểu thế nào?</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20</a:t>
            </a:r>
            <a:endParaRPr lang="en-US" sz="1400" dirty="0">
              <a:latin typeface="Times New Roman" panose="02020603050405020304" pitchFamily="18" charset="0"/>
              <a:cs typeface="Times New Roman" panose="02020603050405020304" pitchFamily="18" charset="0"/>
            </a:endParaRPr>
          </a:p>
        </p:txBody>
      </p:sp>
      <p:sp>
        <p:nvSpPr>
          <p:cNvPr id="10" name="Text 8"/>
          <p:cNvSpPr/>
          <p:nvPr/>
        </p:nvSpPr>
        <p:spPr>
          <a:xfrm>
            <a:off x="740664" y="1645920"/>
            <a:ext cx="5166360" cy="402336"/>
          </a:xfrm>
          <a:prstGeom prst="rect">
            <a:avLst/>
          </a:prstGeom>
          <a:noFill/>
          <a:ln/>
        </p:spPr>
        <p:txBody>
          <a:bodyPr wrap="square" lIns="0" tIns="0" rIns="0" bIns="0" rtlCol="0" anchor="ctr">
            <a:noAutofit/>
          </a:bodyPr>
          <a:lstStyle/>
          <a:p>
            <a:pPr marL="0" indent="0" algn="l">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Tổng công việc tương đương</a:t>
            </a:r>
            <a:endParaRPr lang="en-US" sz="2800" dirty="0">
              <a:latin typeface="Times New Roman" panose="02020603050405020304" pitchFamily="18" charset="0"/>
              <a:cs typeface="Times New Roman" panose="02020603050405020304" pitchFamily="18" charset="0"/>
            </a:endParaRPr>
          </a:p>
        </p:txBody>
      </p:sp>
      <p:sp>
        <p:nvSpPr>
          <p:cNvPr id="11" name="Shape 9"/>
          <p:cNvSpPr/>
          <p:nvPr/>
        </p:nvSpPr>
        <p:spPr>
          <a:xfrm>
            <a:off x="768096" y="2322576"/>
            <a:ext cx="10716768" cy="886968"/>
          </a:xfrm>
          <a:prstGeom prst="roundRect">
            <a:avLst>
              <a:gd name="adj" fmla="val 11340"/>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Shape 10"/>
          <p:cNvSpPr/>
          <p:nvPr/>
        </p:nvSpPr>
        <p:spPr>
          <a:xfrm>
            <a:off x="768096" y="2322576"/>
            <a:ext cx="7845552" cy="886968"/>
          </a:xfrm>
          <a:prstGeom prst="rect">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Shape 11"/>
          <p:cNvSpPr/>
          <p:nvPr/>
        </p:nvSpPr>
        <p:spPr>
          <a:xfrm>
            <a:off x="8613648" y="2322576"/>
            <a:ext cx="2871216" cy="886968"/>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4" name="Text 12"/>
          <p:cNvSpPr/>
          <p:nvPr/>
        </p:nvSpPr>
        <p:spPr>
          <a:xfrm>
            <a:off x="960120" y="2596896"/>
            <a:ext cx="7260336" cy="347472"/>
          </a:xfrm>
          <a:prstGeom prst="rect">
            <a:avLst/>
          </a:prstGeom>
          <a:noFill/>
          <a:ln/>
        </p:spPr>
        <p:txBody>
          <a:bodyPr wrap="square" lIns="0" tIns="0" rIns="0" bIns="0" rtlCol="0" anchor="ctr">
            <a:noAutofit/>
          </a:bodyPr>
          <a:lstStyle/>
          <a:p>
            <a:pPr marL="0" indent="0" algn="ctr">
              <a:buNone/>
            </a:pPr>
            <a: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t>1.904 giờ • 01 người nếu dành toàn bộ quỹ giờ</a:t>
            </a:r>
            <a:endParaRPr lang="en-US" sz="2400" dirty="0">
              <a:latin typeface="Times New Roman" panose="02020603050405020304" pitchFamily="18" charset="0"/>
              <a:cs typeface="Times New Roman" panose="02020603050405020304" pitchFamily="18" charset="0"/>
            </a:endParaRPr>
          </a:p>
        </p:txBody>
      </p:sp>
      <p:sp>
        <p:nvSpPr>
          <p:cNvPr id="15" name="Text 13"/>
          <p:cNvSpPr/>
          <p:nvPr/>
        </p:nvSpPr>
        <p:spPr>
          <a:xfrm>
            <a:off x="8787384" y="2587752"/>
            <a:ext cx="2542032" cy="365760"/>
          </a:xfrm>
          <a:prstGeom prst="rect">
            <a:avLst/>
          </a:prstGeom>
          <a:noFill/>
          <a:ln/>
        </p:spPr>
        <p:txBody>
          <a:bodyPr wrap="square" lIns="0" tIns="0" rIns="0" bIns="0" rtlCol="0" anchor="ctr">
            <a:normAutofit/>
          </a:bodyPr>
          <a:lstStyle/>
          <a:p>
            <a:pPr marL="0" indent="0" algn="ctr">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696 giờ còn lại</a:t>
            </a:r>
            <a:endParaRPr lang="en-US" sz="2000" dirty="0">
              <a:latin typeface="Times New Roman" panose="02020603050405020304" pitchFamily="18" charset="0"/>
              <a:cs typeface="Times New Roman" panose="02020603050405020304" pitchFamily="18" charset="0"/>
            </a:endParaRPr>
          </a:p>
        </p:txBody>
      </p:sp>
      <p:sp>
        <p:nvSpPr>
          <p:cNvPr id="16" name="Shape 14"/>
          <p:cNvSpPr/>
          <p:nvPr/>
        </p:nvSpPr>
        <p:spPr>
          <a:xfrm>
            <a:off x="768096" y="3547872"/>
            <a:ext cx="5148072" cy="1289304"/>
          </a:xfrm>
          <a:prstGeom prst="roundRect">
            <a:avLst>
              <a:gd name="adj" fmla="val 7801"/>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978408" y="3730752"/>
            <a:ext cx="4718304" cy="438912"/>
          </a:xfrm>
          <a:prstGeom prst="rect">
            <a:avLst/>
          </a:prstGeom>
          <a:noFill/>
          <a:ln/>
        </p:spPr>
        <p:txBody>
          <a:bodyPr wrap="square" lIns="0" tIns="0" rIns="0" bIns="0" rtlCol="0" anchor="ctr">
            <a:normAutofit/>
          </a:bodyPr>
          <a:lstStyle/>
          <a:p>
            <a:pPr marL="0" indent="0" algn="ctr">
              <a:buNone/>
            </a:pPr>
            <a:r>
              <a:rPr lang="en-US" sz="2800" b="1" dirty="0">
                <a:solidFill>
                  <a:srgbClr val="245C80"/>
                </a:solidFill>
                <a:latin typeface="Times New Roman" panose="02020603050405020304" pitchFamily="18" charset="0"/>
                <a:ea typeface="Arial" pitchFamily="34" charset="-122"/>
                <a:cs typeface="Times New Roman" panose="02020603050405020304" pitchFamily="18" charset="0"/>
              </a:rPr>
              <a:t>696 giờ ≈ 87 ngày làm việc</a:t>
            </a:r>
            <a:endParaRPr lang="en-US" sz="2800" dirty="0">
              <a:latin typeface="Times New Roman" panose="02020603050405020304" pitchFamily="18" charset="0"/>
              <a:cs typeface="Times New Roman" panose="02020603050405020304" pitchFamily="18" charset="0"/>
            </a:endParaRPr>
          </a:p>
        </p:txBody>
      </p:sp>
      <p:sp>
        <p:nvSpPr>
          <p:cNvPr id="18" name="Text 16"/>
          <p:cNvSpPr/>
          <p:nvPr/>
        </p:nvSpPr>
        <p:spPr>
          <a:xfrm>
            <a:off x="1005840" y="4233672"/>
            <a:ext cx="4700016" cy="274320"/>
          </a:xfrm>
          <a:prstGeom prst="rect">
            <a:avLst/>
          </a:prstGeom>
          <a:noFill/>
          <a:ln/>
        </p:spPr>
        <p:txBody>
          <a:bodyPr wrap="square" lIns="0" tIns="0" rIns="0" bIns="0" rtlCol="0" anchor="ctr">
            <a:normAutofit/>
          </a:bodyPr>
          <a:lstStyle/>
          <a:p>
            <a:pPr marL="0" indent="0" algn="ctr">
              <a:buNone/>
            </a:pPr>
            <a:r>
              <a:rPr lang="en-US" dirty="0">
                <a:solidFill>
                  <a:srgbClr val="61758A"/>
                </a:solidFill>
                <a:latin typeface="Times New Roman" panose="02020603050405020304" pitchFamily="18" charset="0"/>
                <a:ea typeface="Arial" pitchFamily="34" charset="-122"/>
                <a:cs typeface="Times New Roman" panose="02020603050405020304" pitchFamily="18" charset="0"/>
              </a:rPr>
              <a:t>≈ trên 07 ngày/tháng nếu phân đều</a:t>
            </a:r>
            <a:endParaRPr lang="en-US" dirty="0">
              <a:latin typeface="Times New Roman" panose="02020603050405020304" pitchFamily="18" charset="0"/>
              <a:cs typeface="Times New Roman" panose="02020603050405020304" pitchFamily="18" charset="0"/>
            </a:endParaRPr>
          </a:p>
        </p:txBody>
      </p:sp>
      <p:sp>
        <p:nvSpPr>
          <p:cNvPr id="19" name="Shape 17"/>
          <p:cNvSpPr/>
          <p:nvPr/>
        </p:nvSpPr>
        <p:spPr>
          <a:xfrm>
            <a:off x="6163056" y="3547872"/>
            <a:ext cx="5276088" cy="1289304"/>
          </a:xfrm>
          <a:prstGeom prst="roundRect">
            <a:avLst>
              <a:gd name="adj" fmla="val 7801"/>
            </a:avLst>
          </a:prstGeom>
          <a:solidFill>
            <a:srgbClr val="E8F4EF"/>
          </a:solidFill>
          <a:ln w="1270">
            <a:solidFill>
              <a:srgbClr val="E8F4EF"/>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0" name="Text 18"/>
          <p:cNvSpPr/>
          <p:nvPr/>
        </p:nvSpPr>
        <p:spPr>
          <a:xfrm>
            <a:off x="6382512" y="3758184"/>
            <a:ext cx="4800600" cy="448056"/>
          </a:xfrm>
          <a:prstGeom prst="rect">
            <a:avLst/>
          </a:prstGeom>
          <a:noFill/>
          <a:ln/>
        </p:spPr>
        <p:txBody>
          <a:bodyPr wrap="square" lIns="0" tIns="0" rIns="0" bIns="0" rtlCol="0" anchor="ctr">
            <a:noAutofit/>
          </a:bodyPr>
          <a:lstStyle/>
          <a:p>
            <a:pPr marL="0" indent="0" algn="ctr">
              <a:buNone/>
            </a:pPr>
            <a:r>
              <a:rPr lang="en-US" sz="2400" b="1" dirty="0">
                <a:solidFill>
                  <a:srgbClr val="167A78"/>
                </a:solidFill>
                <a:latin typeface="Times New Roman" panose="02020603050405020304" pitchFamily="18" charset="0"/>
                <a:ea typeface="Arial" pitchFamily="34" charset="-122"/>
                <a:cs typeface="Times New Roman" panose="02020603050405020304" pitchFamily="18" charset="0"/>
              </a:rPr>
              <a:t>Kiêm nhiệm hoặc bố trí nhân lực phù hợp</a:t>
            </a:r>
            <a:endParaRPr lang="en-US" sz="2400" dirty="0">
              <a:latin typeface="Times New Roman" panose="02020603050405020304" pitchFamily="18" charset="0"/>
              <a:cs typeface="Times New Roman" panose="02020603050405020304" pitchFamily="18" charset="0"/>
            </a:endParaRPr>
          </a:p>
        </p:txBody>
      </p:sp>
      <p:sp>
        <p:nvSpPr>
          <p:cNvPr id="21" name="Text 19"/>
          <p:cNvSpPr/>
          <p:nvPr/>
        </p:nvSpPr>
        <p:spPr>
          <a:xfrm>
            <a:off x="6419088" y="4279392"/>
            <a:ext cx="4754880" cy="256032"/>
          </a:xfrm>
          <a:prstGeom prst="rect">
            <a:avLst/>
          </a:prstGeom>
          <a:noFill/>
          <a:ln/>
        </p:spPr>
        <p:txBody>
          <a:bodyPr wrap="square" lIns="0" tIns="0" rIns="0" bIns="0" rtlCol="0" anchor="ctr">
            <a:noAutofit/>
          </a:bodyPr>
          <a:lstStyle/>
          <a:p>
            <a:pPr marL="0" indent="0" algn="ctr">
              <a:buNone/>
            </a:pPr>
            <a:r>
              <a:rPr lang="en-US" dirty="0">
                <a:solidFill>
                  <a:srgbClr val="61758A"/>
                </a:solidFill>
                <a:latin typeface="Times New Roman" panose="02020603050405020304" pitchFamily="18" charset="0"/>
                <a:ea typeface="Arial" pitchFamily="34" charset="-122"/>
                <a:cs typeface="Times New Roman" panose="02020603050405020304" pitchFamily="18" charset="0"/>
              </a:rPr>
              <a:t>Căn cứ vào năng lực và yêu cầu đồng thời</a:t>
            </a:r>
            <a:endParaRPr lang="en-US" dirty="0">
              <a:latin typeface="Times New Roman" panose="02020603050405020304" pitchFamily="18" charset="0"/>
              <a:cs typeface="Times New Roman" panose="02020603050405020304" pitchFamily="18" charset="0"/>
            </a:endParaRPr>
          </a:p>
        </p:txBody>
      </p:sp>
      <p:sp>
        <p:nvSpPr>
          <p:cNvPr id="22" name="Shape 20"/>
          <p:cNvSpPr/>
          <p:nvPr/>
        </p:nvSpPr>
        <p:spPr>
          <a:xfrm>
            <a:off x="594360" y="5422392"/>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768096" y="5504688"/>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Không tự động làm tròn 1,366 thành 02 người, càng không suy ra 02 biên chế.</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BƯỚC 6 – BIỂU C3</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PP3 · Ví dụ khối Đảng của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xã</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700" b="1" dirty="0" err="1">
                <a:solidFill>
                  <a:srgbClr val="163854"/>
                </a:solidFill>
                <a:latin typeface="Times New Roman" panose="02020603050405020304" pitchFamily="18" charset="0"/>
                <a:ea typeface="Arial" pitchFamily="34" charset="-122"/>
                <a:cs typeface="Times New Roman" panose="02020603050405020304" pitchFamily="18" charset="0"/>
              </a:rPr>
              <a:t>mẫu</a:t>
            </a: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21</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67512" y="1609344"/>
            <a:ext cx="5257800" cy="1490472"/>
          </a:xfrm>
          <a:prstGeom prst="roundRect">
            <a:avLst>
              <a:gd name="adj" fmla="val 6748"/>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Shape 9"/>
          <p:cNvSpPr/>
          <p:nvPr/>
        </p:nvSpPr>
        <p:spPr>
          <a:xfrm>
            <a:off x="667512" y="1609344"/>
            <a:ext cx="50292" cy="1490472"/>
          </a:xfrm>
          <a:prstGeom prst="rect">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841248" y="1719072"/>
            <a:ext cx="4937760" cy="246888"/>
          </a:xfrm>
          <a:prstGeom prst="rect">
            <a:avLst/>
          </a:prstGeom>
          <a:noFill/>
          <a:ln/>
        </p:spPr>
        <p:txBody>
          <a:bodyPr wrap="square" lIns="0" tIns="0" rIns="0" bIns="0" rtlCol="0" anchor="ctr">
            <a:noAutofit/>
          </a:bodyPr>
          <a:lstStyle/>
          <a:p>
            <a:pPr marL="0" indent="0" algn="l">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BÁO CÁO SƠ KẾT NGHỊ QUYẾT</a:t>
            </a:r>
            <a:endParaRPr lang="en-US" dirty="0">
              <a:latin typeface="Times New Roman" panose="02020603050405020304" pitchFamily="18" charset="0"/>
              <a:cs typeface="Times New Roman" panose="02020603050405020304" pitchFamily="18" charset="0"/>
            </a:endParaRPr>
          </a:p>
        </p:txBody>
      </p:sp>
      <p:sp>
        <p:nvSpPr>
          <p:cNvPr id="13" name="Text 11"/>
          <p:cNvSpPr/>
          <p:nvPr/>
        </p:nvSpPr>
        <p:spPr>
          <a:xfrm>
            <a:off x="841248" y="2057400"/>
            <a:ext cx="4946904" cy="987552"/>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Nghiên cứu • Xây dựng • Tiếp thu • Hoàn thiện trong tháng 11</a:t>
            </a:r>
            <a:endParaRPr lang="en-US" sz="2000" dirty="0">
              <a:latin typeface="Times New Roman" panose="02020603050405020304" pitchFamily="18" charset="0"/>
              <a:cs typeface="Times New Roman" panose="02020603050405020304" pitchFamily="18" charset="0"/>
            </a:endParaRPr>
          </a:p>
        </p:txBody>
      </p:sp>
      <p:sp>
        <p:nvSpPr>
          <p:cNvPr id="14" name="Shape 12"/>
          <p:cNvSpPr/>
          <p:nvPr/>
        </p:nvSpPr>
        <p:spPr>
          <a:xfrm>
            <a:off x="6172200" y="1609344"/>
            <a:ext cx="5257800" cy="1490472"/>
          </a:xfrm>
          <a:prstGeom prst="roundRect">
            <a:avLst>
              <a:gd name="adj" fmla="val 6748"/>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Shape 13"/>
          <p:cNvSpPr/>
          <p:nvPr/>
        </p:nvSpPr>
        <p:spPr>
          <a:xfrm>
            <a:off x="6172200" y="1609344"/>
            <a:ext cx="50292" cy="1490472"/>
          </a:xfrm>
          <a:prstGeom prst="rect">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Text 14"/>
          <p:cNvSpPr/>
          <p:nvPr/>
        </p:nvSpPr>
        <p:spPr>
          <a:xfrm>
            <a:off x="6345936" y="1719072"/>
            <a:ext cx="4937760" cy="246888"/>
          </a:xfrm>
          <a:prstGeom prst="rect">
            <a:avLst/>
          </a:prstGeom>
          <a:noFill/>
          <a:ln/>
        </p:spPr>
        <p:txBody>
          <a:bodyPr wrap="square" lIns="0" tIns="0" rIns="0" bIns="0" rtlCol="0" anchor="ctr">
            <a:no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ĐỀ ÁN NÂNG CAO SINH HOẠT CHI BỘ</a:t>
            </a:r>
            <a:endParaRPr lang="en-US" dirty="0">
              <a:latin typeface="Times New Roman" panose="02020603050405020304" pitchFamily="18" charset="0"/>
              <a:cs typeface="Times New Roman" panose="02020603050405020304" pitchFamily="18" charset="0"/>
            </a:endParaRPr>
          </a:p>
        </p:txBody>
      </p:sp>
      <p:sp>
        <p:nvSpPr>
          <p:cNvPr id="17" name="Text 15"/>
          <p:cNvSpPr/>
          <p:nvPr/>
        </p:nvSpPr>
        <p:spPr>
          <a:xfrm>
            <a:off x="6345936" y="2057400"/>
            <a:ext cx="4946904" cy="987552"/>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Nghiên cứu • Xây dựng • Lấy ý kiến • Hoàn thiện trong tháng 11</a:t>
            </a:r>
            <a:endParaRPr lang="en-US" sz="2000" dirty="0">
              <a:latin typeface="Times New Roman" panose="02020603050405020304" pitchFamily="18" charset="0"/>
              <a:cs typeface="Times New Roman" panose="02020603050405020304" pitchFamily="18" charset="0"/>
            </a:endParaRPr>
          </a:p>
        </p:txBody>
      </p:sp>
      <p:sp>
        <p:nvSpPr>
          <p:cNvPr id="18" name="Shape 16"/>
          <p:cNvSpPr/>
          <p:nvPr/>
        </p:nvSpPr>
        <p:spPr>
          <a:xfrm>
            <a:off x="795528" y="3493008"/>
            <a:ext cx="10506456" cy="1133856"/>
          </a:xfrm>
          <a:prstGeom prst="roundRect">
            <a:avLst>
              <a:gd name="adj" fmla="val 8871"/>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1014984" y="3739896"/>
            <a:ext cx="10085832" cy="585216"/>
          </a:xfrm>
          <a:prstGeom prst="rect">
            <a:avLst/>
          </a:prstGeom>
          <a:noFill/>
          <a:ln/>
        </p:spPr>
        <p:txBody>
          <a:bodyPr wrap="square" lIns="0" tIns="0" rIns="0" bIns="0" rtlCol="0" anchor="ctr">
            <a:noAutofit/>
          </a:bodyPr>
          <a:lstStyle/>
          <a:p>
            <a:pPr marL="0" indent="0" algn="ctr">
              <a:buNone/>
            </a:pPr>
            <a:r>
              <a:rPr lang="en-US" sz="2800" b="1" dirty="0">
                <a:solidFill>
                  <a:srgbClr val="FFFFFF"/>
                </a:solidFill>
                <a:latin typeface="Times New Roman" panose="02020603050405020304" pitchFamily="18" charset="0"/>
                <a:ea typeface="Arial" pitchFamily="34" charset="-122"/>
                <a:cs typeface="Times New Roman" panose="02020603050405020304" pitchFamily="18" charset="0"/>
              </a:rPr>
              <a:t>Giả định: 02 cán bộ chủ trì thực </a:t>
            </a:r>
            <a:r>
              <a:rPr lang="en-US" sz="2800" b="1" dirty="0" err="1">
                <a:solidFill>
                  <a:srgbClr val="FFFFFF"/>
                </a:solidFill>
                <a:latin typeface="Times New Roman" panose="02020603050405020304" pitchFamily="18" charset="0"/>
                <a:ea typeface="Arial" pitchFamily="34" charset="-122"/>
                <a:cs typeface="Times New Roman" panose="02020603050405020304" pitchFamily="18" charset="0"/>
              </a:rPr>
              <a:t>hiện</a:t>
            </a:r>
            <a:r>
              <a:rPr lang="en-US" sz="2800" b="1" dirty="0">
                <a:solidFill>
                  <a:srgbClr val="FFFFFF"/>
                </a:solidFill>
                <a:latin typeface="Times New Roman" panose="02020603050405020304" pitchFamily="18" charset="0"/>
                <a:ea typeface="Arial" pitchFamily="34" charset="-122"/>
                <a:cs typeface="Times New Roman" panose="02020603050405020304" pitchFamily="18" charset="0"/>
              </a:rPr>
              <a:t> </a:t>
            </a:r>
            <a:br>
              <a:rPr lang="en-US" sz="2800" b="1" dirty="0">
                <a:solidFill>
                  <a:srgbClr val="FFFFFF"/>
                </a:solidFill>
                <a:latin typeface="Times New Roman" panose="02020603050405020304" pitchFamily="18" charset="0"/>
                <a:ea typeface="Arial" pitchFamily="34" charset="-122"/>
                <a:cs typeface="Times New Roman" panose="02020603050405020304" pitchFamily="18" charset="0"/>
              </a:rPr>
            </a:br>
            <a:r>
              <a:rPr lang="en-US" sz="2800" b="1" dirty="0" err="1">
                <a:solidFill>
                  <a:srgbClr val="FFFFFF"/>
                </a:solidFill>
                <a:latin typeface="Times New Roman" panose="02020603050405020304" pitchFamily="18" charset="0"/>
                <a:ea typeface="Arial" pitchFamily="34" charset="-122"/>
                <a:cs typeface="Times New Roman" panose="02020603050405020304" pitchFamily="18" charset="0"/>
              </a:rPr>
              <a:t>đồng</a:t>
            </a:r>
            <a:r>
              <a:rPr lang="en-US" sz="2800" b="1" dirty="0">
                <a:solidFill>
                  <a:srgbClr val="FFFFFF"/>
                </a:solidFill>
                <a:latin typeface="Times New Roman" panose="02020603050405020304" pitchFamily="18" charset="0"/>
                <a:ea typeface="Arial" pitchFamily="34" charset="-122"/>
                <a:cs typeface="Times New Roman" panose="02020603050405020304" pitchFamily="18" charset="0"/>
              </a:rPr>
              <a:t> thời + hỗ trợ kiêm nhiệm</a:t>
            </a:r>
            <a:endParaRPr lang="en-US" sz="2800" dirty="0">
              <a:latin typeface="Times New Roman" panose="02020603050405020304" pitchFamily="18" charset="0"/>
              <a:cs typeface="Times New Roman" panose="02020603050405020304" pitchFamily="18" charset="0"/>
            </a:endParaRPr>
          </a:p>
        </p:txBody>
      </p:sp>
      <p:sp>
        <p:nvSpPr>
          <p:cNvPr id="20" name="Shape 18"/>
          <p:cNvSpPr/>
          <p:nvPr/>
        </p:nvSpPr>
        <p:spPr>
          <a:xfrm>
            <a:off x="594360" y="5276088"/>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8096" y="5358384"/>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Nhu cầu của 01 tháng chưa phải nhu cầu thường xuyên cả năm, không đương nhiên tăng biên chế.</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BƯỚC 6 – BIỂU C3</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PP2 + PP3 · Tách phần việc, tránh tính trùng</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22</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704088" y="1508760"/>
            <a:ext cx="5440680"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758952" y="1527048"/>
            <a:ext cx="5330952" cy="265176"/>
          </a:xfrm>
          <a:prstGeom prst="rect">
            <a:avLst/>
          </a:prstGeom>
          <a:noFill/>
          <a:ln/>
        </p:spPr>
        <p:txBody>
          <a:bodyPr wrap="square" lIns="0" tIns="0" rIns="0" bIns="0" rtlCol="0" anchor="ctr">
            <a:norm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TRONG CÙNG MỘT ĐỀ ÁN TẠI ĐẢNG ỦY XÃ MẪU</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685800" y="2075688"/>
            <a:ext cx="5248656" cy="1527048"/>
          </a:xfrm>
          <a:prstGeom prst="roundRect">
            <a:avLst>
              <a:gd name="adj" fmla="val 6587"/>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Shape 11"/>
          <p:cNvSpPr/>
          <p:nvPr/>
        </p:nvSpPr>
        <p:spPr>
          <a:xfrm>
            <a:off x="685800" y="2075688"/>
            <a:ext cx="50292" cy="1527048"/>
          </a:xfrm>
          <a:prstGeom prst="rect">
            <a:avLst/>
          </a:prstGeom>
          <a:solidFill>
            <a:srgbClr val="167A78"/>
          </a:solidFill>
          <a:ln w="1270">
            <a:solidFill>
              <a:srgbClr val="167A78"/>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4" name="Text 12"/>
          <p:cNvSpPr/>
          <p:nvPr/>
        </p:nvSpPr>
        <p:spPr>
          <a:xfrm>
            <a:off x="859536" y="2185416"/>
            <a:ext cx="4928616" cy="246888"/>
          </a:xfrm>
          <a:prstGeom prst="rect">
            <a:avLst/>
          </a:prstGeom>
          <a:noFill/>
          <a:ln/>
        </p:spPr>
        <p:txBody>
          <a:bodyPr wrap="square" lIns="0" tIns="0" rIns="0" bIns="0" rtlCol="0" anchor="ctr">
            <a:noAutofit/>
          </a:bodyPr>
          <a:lstStyle/>
          <a:p>
            <a:pPr marL="0" indent="0" algn="l">
              <a:buNone/>
            </a:pPr>
            <a:r>
              <a:rPr lang="en-US" b="1" dirty="0">
                <a:solidFill>
                  <a:srgbClr val="167A78"/>
                </a:solidFill>
                <a:latin typeface="Times New Roman" panose="02020603050405020304" pitchFamily="18" charset="0"/>
                <a:ea typeface="Arial" pitchFamily="34" charset="-122"/>
                <a:cs typeface="Times New Roman" panose="02020603050405020304" pitchFamily="18" charset="0"/>
              </a:rPr>
              <a:t>PHẦN VIỆC PP3</a:t>
            </a:r>
            <a:endParaRPr lang="en-US" dirty="0">
              <a:latin typeface="Times New Roman" panose="02020603050405020304" pitchFamily="18" charset="0"/>
              <a:cs typeface="Times New Roman" panose="02020603050405020304" pitchFamily="18" charset="0"/>
            </a:endParaRPr>
          </a:p>
        </p:txBody>
      </p:sp>
      <p:sp>
        <p:nvSpPr>
          <p:cNvPr id="15" name="Text 13"/>
          <p:cNvSpPr/>
          <p:nvPr/>
        </p:nvSpPr>
        <p:spPr>
          <a:xfrm>
            <a:off x="859536" y="2523744"/>
            <a:ext cx="4937760" cy="1024128"/>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Nghiên cứu, phân tích, xây dựng và hoàn thiện đề án theo yêu cầu chất lượng, tiến độ.</a:t>
            </a:r>
            <a:endParaRPr lang="en-US" sz="2000" dirty="0">
              <a:latin typeface="Times New Roman" panose="02020603050405020304" pitchFamily="18" charset="0"/>
              <a:cs typeface="Times New Roman" panose="02020603050405020304" pitchFamily="18" charset="0"/>
            </a:endParaRPr>
          </a:p>
        </p:txBody>
      </p:sp>
      <p:sp>
        <p:nvSpPr>
          <p:cNvPr id="16" name="Shape 14"/>
          <p:cNvSpPr/>
          <p:nvPr/>
        </p:nvSpPr>
        <p:spPr>
          <a:xfrm>
            <a:off x="6190488" y="2075688"/>
            <a:ext cx="5248656" cy="1527048"/>
          </a:xfrm>
          <a:prstGeom prst="roundRect">
            <a:avLst>
              <a:gd name="adj" fmla="val 6587"/>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Shape 15"/>
          <p:cNvSpPr/>
          <p:nvPr/>
        </p:nvSpPr>
        <p:spPr>
          <a:xfrm>
            <a:off x="6190488" y="2075688"/>
            <a:ext cx="50292" cy="1527048"/>
          </a:xfrm>
          <a:prstGeom prst="rect">
            <a:avLst/>
          </a:prstGeom>
          <a:solidFill>
            <a:srgbClr val="245C80"/>
          </a:solidFill>
          <a:ln w="1270">
            <a:solidFill>
              <a:srgbClr val="245C80"/>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8" name="Text 16"/>
          <p:cNvSpPr/>
          <p:nvPr/>
        </p:nvSpPr>
        <p:spPr>
          <a:xfrm>
            <a:off x="6364224" y="2185416"/>
            <a:ext cx="4928616" cy="246888"/>
          </a:xfrm>
          <a:prstGeom prst="rect">
            <a:avLst/>
          </a:prstGeom>
          <a:noFill/>
          <a:ln/>
        </p:spPr>
        <p:txBody>
          <a:bodyPr wrap="square" lIns="0" tIns="0" rIns="0" bIns="0" rtlCol="0" anchor="ctr">
            <a:noAutofit/>
          </a:bodyPr>
          <a:lstStyle/>
          <a:p>
            <a:pPr marL="0" indent="0" algn="l">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PHẦN VIỆC PP2</a:t>
            </a:r>
            <a:endParaRPr lang="en-US" dirty="0">
              <a:latin typeface="Times New Roman" panose="02020603050405020304" pitchFamily="18" charset="0"/>
              <a:cs typeface="Times New Roman" panose="02020603050405020304" pitchFamily="18" charset="0"/>
            </a:endParaRPr>
          </a:p>
        </p:txBody>
      </p:sp>
      <p:sp>
        <p:nvSpPr>
          <p:cNvPr id="19" name="Text 17"/>
          <p:cNvSpPr/>
          <p:nvPr/>
        </p:nvSpPr>
        <p:spPr>
          <a:xfrm>
            <a:off x="6364224" y="2523744"/>
            <a:ext cx="4937760" cy="1024128"/>
          </a:xfrm>
          <a:prstGeom prst="rect">
            <a:avLst/>
          </a:prstGeom>
          <a:noFill/>
          <a:ln/>
        </p:spPr>
        <p:txBody>
          <a:bodyPr wrap="square" lIns="0" tIns="0" rIns="0" bIns="0" rtlCol="0" anchor="t">
            <a:normAutofit/>
          </a:bodyPr>
          <a:lstStyle/>
          <a:p>
            <a:pPr marL="0" indent="0" algn="l">
              <a:buNone/>
            </a:pPr>
            <a:r>
              <a:rPr lang="en-US" sz="2000" dirty="0">
                <a:solidFill>
                  <a:srgbClr val="23394B"/>
                </a:solidFill>
                <a:latin typeface="Times New Roman" panose="02020603050405020304" pitchFamily="18" charset="0"/>
                <a:ea typeface="Arial" pitchFamily="34" charset="-122"/>
                <a:cs typeface="Times New Roman" panose="02020603050405020304" pitchFamily="18" charset="0"/>
              </a:rPr>
              <a:t>Tổng hợp 12 bảng số liệu, nếu đo được 60 phút/bảng: 12 giờ lao động.</a:t>
            </a:r>
            <a:endParaRPr lang="en-US" sz="2000" dirty="0">
              <a:latin typeface="Times New Roman" panose="02020603050405020304" pitchFamily="18" charset="0"/>
              <a:cs typeface="Times New Roman" panose="02020603050405020304" pitchFamily="18" charset="0"/>
            </a:endParaRPr>
          </a:p>
        </p:txBody>
      </p:sp>
      <p:sp>
        <p:nvSpPr>
          <p:cNvPr id="20" name="Shape 18"/>
          <p:cNvSpPr/>
          <p:nvPr/>
        </p:nvSpPr>
        <p:spPr>
          <a:xfrm>
            <a:off x="704088" y="3986784"/>
            <a:ext cx="10698480" cy="1106424"/>
          </a:xfrm>
          <a:prstGeom prst="roundRect">
            <a:avLst>
              <a:gd name="adj" fmla="val 909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950976" y="4169664"/>
            <a:ext cx="4965192" cy="365760"/>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C3 – Phương pháp: PP2+PP3</a:t>
            </a:r>
            <a:endParaRPr lang="en-US" sz="2400" dirty="0">
              <a:latin typeface="Times New Roman" panose="02020603050405020304" pitchFamily="18" charset="0"/>
              <a:cs typeface="Times New Roman" panose="02020603050405020304" pitchFamily="18" charset="0"/>
            </a:endParaRPr>
          </a:p>
        </p:txBody>
      </p:sp>
      <p:sp>
        <p:nvSpPr>
          <p:cNvPr id="22" name="Text 20"/>
          <p:cNvSpPr/>
          <p:nvPr/>
        </p:nvSpPr>
        <p:spPr>
          <a:xfrm>
            <a:off x="5952744" y="4133088"/>
            <a:ext cx="5230368" cy="594360"/>
          </a:xfrm>
          <a:prstGeom prst="rect">
            <a:avLst/>
          </a:prstGeom>
          <a:noFill/>
          <a:ln/>
        </p:spPr>
        <p:txBody>
          <a:bodyPr wrap="square" lIns="0" tIns="0" rIns="0" bIns="0" rtlCol="0" anchor="ctr">
            <a:noAutofit/>
          </a:bodyPr>
          <a:lstStyle/>
          <a:p>
            <a:pPr marL="0" indent="0" algn="ctr">
              <a:buNone/>
            </a:pPr>
            <a:r>
              <a:rPr lang="en-US" sz="2000" b="1" dirty="0">
                <a:solidFill>
                  <a:srgbClr val="167A78"/>
                </a:solidFill>
                <a:latin typeface="Times New Roman" panose="02020603050405020304" pitchFamily="18" charset="0"/>
                <a:ea typeface="Arial" pitchFamily="34" charset="-122"/>
                <a:cs typeface="Times New Roman" panose="02020603050405020304" pitchFamily="18" charset="0"/>
              </a:rPr>
              <a:t>Giải trình phạm vi riêng • Số người cần bố trí KHÔNG cộng cơ học</a:t>
            </a:r>
            <a:endParaRPr lang="en-US" sz="2000" dirty="0">
              <a:latin typeface="Times New Roman" panose="02020603050405020304" pitchFamily="18" charset="0"/>
              <a:cs typeface="Times New Roman" panose="02020603050405020304" pitchFamily="18" charset="0"/>
            </a:endParaRPr>
          </a:p>
        </p:txBody>
      </p:sp>
      <p:sp>
        <p:nvSpPr>
          <p:cNvPr id="23" name="Shape 21"/>
          <p:cNvSpPr/>
          <p:nvPr/>
        </p:nvSpPr>
        <p:spPr>
          <a:xfrm>
            <a:off x="594360" y="5440680"/>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4" name="Text 22"/>
          <p:cNvSpPr/>
          <p:nvPr/>
        </p:nvSpPr>
        <p:spPr>
          <a:xfrm>
            <a:off x="768096" y="5522976"/>
            <a:ext cx="10698480" cy="274320"/>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A2 tách phần việc; B1 đo phần PP2; C3 giải trình nhu cầu; D1 chỉ tính một người một lần.</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63854"/>
          </a:solidFill>
          <a:ln w="12700">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539496" y="420624"/>
            <a:ext cx="86868" cy="704088"/>
          </a:xfrm>
          <a:prstGeom prst="rect">
            <a:avLst/>
          </a:prstGeom>
          <a:solidFill>
            <a:srgbClr val="D2A15C"/>
          </a:solidFill>
          <a:ln w="12700">
            <a:solidFill>
              <a:srgbClr val="D2A15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4" name="Text 2"/>
          <p:cNvSpPr/>
          <p:nvPr/>
        </p:nvSpPr>
        <p:spPr>
          <a:xfrm>
            <a:off x="768096" y="420624"/>
            <a:ext cx="6355080" cy="393192"/>
          </a:xfrm>
          <a:prstGeom prst="rect">
            <a:avLst/>
          </a:prstGeom>
          <a:noFill/>
          <a:ln/>
        </p:spPr>
        <p:txBody>
          <a:bodyPr wrap="square" lIns="0" tIns="0" rIns="0" bIns="0" rtlCol="0" anchor="ctr">
            <a:normAutofit/>
          </a:bodyPr>
          <a:lstStyle/>
          <a:p>
            <a:pPr marL="0" indent="0">
              <a:buNone/>
            </a:pPr>
            <a:r>
              <a:rPr lang="en-US" sz="2500" b="1" dirty="0">
                <a:solidFill>
                  <a:srgbClr val="163854"/>
                </a:solidFill>
                <a:latin typeface="Times New Roman" panose="02020603050405020304" pitchFamily="18" charset="0"/>
                <a:ea typeface="Arial" pitchFamily="34" charset="-122"/>
                <a:cs typeface="Times New Roman" panose="02020603050405020304" pitchFamily="18" charset="0"/>
              </a:rPr>
              <a:t>04 NHÓM ĐỊA BÀN</a:t>
            </a:r>
            <a:endParaRPr lang="en-US" sz="2500" dirty="0">
              <a:latin typeface="Times New Roman" panose="02020603050405020304" pitchFamily="18" charset="0"/>
              <a:cs typeface="Times New Roman" panose="02020603050405020304" pitchFamily="18" charset="0"/>
            </a:endParaRPr>
          </a:p>
        </p:txBody>
      </p:sp>
      <p:sp>
        <p:nvSpPr>
          <p:cNvPr id="5" name="Text 3"/>
          <p:cNvSpPr/>
          <p:nvPr/>
        </p:nvSpPr>
        <p:spPr>
          <a:xfrm>
            <a:off x="768096" y="832104"/>
            <a:ext cx="8229600" cy="265176"/>
          </a:xfrm>
          <a:prstGeom prst="rect">
            <a:avLst/>
          </a:prstGeom>
          <a:noFill/>
          <a:ln/>
        </p:spPr>
        <p:txBody>
          <a:bodyPr wrap="square" lIns="0" tIns="0" rIns="0" bIns="0" rtlCol="0" anchor="ctr">
            <a:normAutofit/>
          </a:bodyPr>
          <a:lstStyle/>
          <a:p>
            <a:pPr marL="0" indent="0">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Căn cứ phân tích nhu cầu nhân lực – Bước 6</a:t>
            </a:r>
            <a:endParaRPr lang="en-US" sz="1600" dirty="0">
              <a:latin typeface="Times New Roman" panose="02020603050405020304" pitchFamily="18" charset="0"/>
              <a:cs typeface="Times New Roman" panose="02020603050405020304" pitchFamily="18" charset="0"/>
            </a:endParaRPr>
          </a:p>
        </p:txBody>
      </p:sp>
      <p:sp>
        <p:nvSpPr>
          <p:cNvPr id="6" name="Shape 4"/>
          <p:cNvSpPr/>
          <p:nvPr/>
        </p:nvSpPr>
        <p:spPr>
          <a:xfrm>
            <a:off x="9034272" y="576072"/>
            <a:ext cx="2532888" cy="329184"/>
          </a:xfrm>
          <a:prstGeom prst="roundRect">
            <a:avLst>
              <a:gd name="adj" fmla="val 27778"/>
            </a:avLst>
          </a:prstGeom>
          <a:solidFill>
            <a:srgbClr val="EAF3F8"/>
          </a:solidFill>
          <a:ln w="10795">
            <a:solidFill>
              <a:srgbClr val="EAF3F8"/>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7" name="Text 5"/>
          <p:cNvSpPr/>
          <p:nvPr/>
        </p:nvSpPr>
        <p:spPr>
          <a:xfrm>
            <a:off x="9134856" y="630936"/>
            <a:ext cx="2350008" cy="219456"/>
          </a:xfrm>
          <a:prstGeom prst="rect">
            <a:avLst/>
          </a:prstGeom>
          <a:noFill/>
          <a:ln/>
        </p:spPr>
        <p:txBody>
          <a:bodyPr wrap="square" lIns="0" tIns="0" rIns="0" bIns="0" rtlCol="0" anchor="ctr">
            <a:normAutofit/>
          </a:bodyPr>
          <a:lstStyle/>
          <a:p>
            <a:pPr marL="0" indent="0" algn="ctr">
              <a:buNone/>
            </a:pPr>
            <a:r>
              <a:rPr lang="en-US" sz="1180" b="1" dirty="0">
                <a:solidFill>
                  <a:srgbClr val="245C80"/>
                </a:solidFill>
                <a:latin typeface="Times New Roman" panose="02020603050405020304" pitchFamily="18" charset="0"/>
                <a:ea typeface="Arial" pitchFamily="34" charset="-122"/>
                <a:cs typeface="Times New Roman" panose="02020603050405020304" pitchFamily="18" charset="0"/>
              </a:rPr>
              <a:t>PHỤ LỤC IV – HD 07</a:t>
            </a:r>
            <a:endParaRPr lang="en-US" sz="1180" dirty="0">
              <a:latin typeface="Times New Roman" panose="02020603050405020304" pitchFamily="18" charset="0"/>
              <a:cs typeface="Times New Roman" panose="02020603050405020304" pitchFamily="18" charset="0"/>
            </a:endParaRPr>
          </a:p>
        </p:txBody>
      </p:sp>
      <p:sp>
        <p:nvSpPr>
          <p:cNvPr id="8" name="Shape 6"/>
          <p:cNvSpPr/>
          <p:nvPr/>
        </p:nvSpPr>
        <p:spPr>
          <a:xfrm>
            <a:off x="539496" y="1280160"/>
            <a:ext cx="11073384" cy="0"/>
          </a:xfrm>
          <a:prstGeom prst="line">
            <a:avLst/>
          </a:prstGeom>
          <a:noFill/>
          <a:ln w="12700">
            <a:solidFill>
              <a:srgbClr val="C9D7E3"/>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9" name="Shape 7"/>
          <p:cNvSpPr/>
          <p:nvPr/>
        </p:nvSpPr>
        <p:spPr>
          <a:xfrm>
            <a:off x="585216" y="1545336"/>
            <a:ext cx="5422392" cy="1499616"/>
          </a:xfrm>
          <a:prstGeom prst="roundRect">
            <a:avLst>
              <a:gd name="adj" fmla="val 7317"/>
            </a:avLst>
          </a:prstGeom>
          <a:solidFill>
            <a:srgbClr val="FFFFFF"/>
          </a:solidFill>
          <a:ln w="10795">
            <a:solidFill>
              <a:srgbClr val="C9D7E3"/>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0" name="Shape 8"/>
          <p:cNvSpPr/>
          <p:nvPr/>
        </p:nvSpPr>
        <p:spPr>
          <a:xfrm>
            <a:off x="585216" y="1572768"/>
            <a:ext cx="59436" cy="1444752"/>
          </a:xfrm>
          <a:prstGeom prst="rect">
            <a:avLst/>
          </a:prstGeom>
          <a:solidFill>
            <a:srgbClr val="245C80"/>
          </a:solidFill>
          <a:ln w="12700">
            <a:solidFill>
              <a:srgbClr val="245C80"/>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1" name="Shape 9"/>
          <p:cNvSpPr/>
          <p:nvPr/>
        </p:nvSpPr>
        <p:spPr>
          <a:xfrm>
            <a:off x="777240" y="1764792"/>
            <a:ext cx="521208" cy="530352"/>
          </a:xfrm>
          <a:prstGeom prst="roundRect">
            <a:avLst>
              <a:gd name="adj" fmla="val 24561"/>
            </a:avLst>
          </a:prstGeom>
          <a:solidFill>
            <a:srgbClr val="F4F9FC"/>
          </a:solidFill>
          <a:ln w="10795">
            <a:solidFill>
              <a:srgbClr val="F4F9F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2" name="Text 10"/>
          <p:cNvSpPr/>
          <p:nvPr/>
        </p:nvSpPr>
        <p:spPr>
          <a:xfrm>
            <a:off x="804672" y="1865376"/>
            <a:ext cx="466344" cy="274320"/>
          </a:xfrm>
          <a:prstGeom prst="rect">
            <a:avLst/>
          </a:prstGeom>
          <a:noFill/>
          <a:ln/>
        </p:spPr>
        <p:txBody>
          <a:bodyPr wrap="square" lIns="0" tIns="0" rIns="0" bIns="0" rtlCol="0" anchor="ctr">
            <a:normAutofit/>
          </a:bodyPr>
          <a:lstStyle/>
          <a:p>
            <a:pPr marL="0" indent="0" algn="ctr">
              <a:buNone/>
            </a:pPr>
            <a:r>
              <a:rPr lang="en-US" sz="1580" b="1" dirty="0">
                <a:solidFill>
                  <a:srgbClr val="245C80"/>
                </a:solidFill>
                <a:latin typeface="Times New Roman" panose="02020603050405020304" pitchFamily="18" charset="0"/>
                <a:ea typeface="Arial" pitchFamily="34" charset="-122"/>
                <a:cs typeface="Times New Roman" panose="02020603050405020304" pitchFamily="18" charset="0"/>
              </a:rPr>
              <a:t>01</a:t>
            </a:r>
            <a:endParaRPr lang="en-US" sz="1580" dirty="0">
              <a:latin typeface="Times New Roman" panose="02020603050405020304" pitchFamily="18" charset="0"/>
              <a:cs typeface="Times New Roman" panose="02020603050405020304" pitchFamily="18" charset="0"/>
            </a:endParaRPr>
          </a:p>
        </p:txBody>
      </p:sp>
      <p:sp>
        <p:nvSpPr>
          <p:cNvPr id="13" name="Text 11"/>
          <p:cNvSpPr/>
          <p:nvPr/>
        </p:nvSpPr>
        <p:spPr>
          <a:xfrm>
            <a:off x="1490472" y="1737360"/>
            <a:ext cx="4261104" cy="338328"/>
          </a:xfrm>
          <a:prstGeom prst="rect">
            <a:avLst/>
          </a:prstGeom>
          <a:noFill/>
          <a:ln/>
        </p:spPr>
        <p:txBody>
          <a:bodyPr wrap="square" lIns="0" tIns="0" rIns="0" bIns="0" rtlCol="0" anchor="ctr">
            <a:normAutofit/>
          </a:bodyPr>
          <a:lstStyle/>
          <a:p>
            <a:pPr marL="0" indent="0">
              <a:buNone/>
            </a:pPr>
            <a:r>
              <a:rPr lang="en-US" sz="1930" b="1" dirty="0">
                <a:solidFill>
                  <a:srgbClr val="163854"/>
                </a:solidFill>
                <a:latin typeface="Times New Roman" panose="02020603050405020304" pitchFamily="18" charset="0"/>
                <a:ea typeface="Arial" pitchFamily="34" charset="-122"/>
                <a:cs typeface="Times New Roman" panose="02020603050405020304" pitchFamily="18" charset="0"/>
              </a:rPr>
              <a:t>ĐÔ THỊ ĐẶC BIỆT</a:t>
            </a:r>
            <a:endParaRPr lang="en-US" sz="1930" dirty="0">
              <a:latin typeface="Times New Roman" panose="02020603050405020304" pitchFamily="18" charset="0"/>
              <a:cs typeface="Times New Roman" panose="02020603050405020304" pitchFamily="18" charset="0"/>
            </a:endParaRPr>
          </a:p>
        </p:txBody>
      </p:sp>
      <p:sp>
        <p:nvSpPr>
          <p:cNvPr id="14" name="Text 12"/>
          <p:cNvSpPr/>
          <p:nvPr/>
        </p:nvSpPr>
        <p:spPr>
          <a:xfrm>
            <a:off x="1490472" y="2167128"/>
            <a:ext cx="4169664" cy="640080"/>
          </a:xfrm>
          <a:prstGeom prst="rect">
            <a:avLst/>
          </a:prstGeom>
          <a:noFill/>
          <a:ln/>
        </p:spPr>
        <p:txBody>
          <a:bodyPr wrap="square" lIns="0" tIns="0" rIns="0" bIns="0" rtlCol="0" anchor="t">
            <a:normAutofit/>
          </a:bodyPr>
          <a:lstStyle/>
          <a:p>
            <a:pPr marL="0" indent="0">
              <a:buNone/>
            </a:pPr>
            <a:r>
              <a:rPr lang="en-US" sz="1610" dirty="0">
                <a:solidFill>
                  <a:srgbClr val="23394B"/>
                </a:solidFill>
                <a:latin typeface="Times New Roman" panose="02020603050405020304" pitchFamily="18" charset="0"/>
                <a:ea typeface="Arial" pitchFamily="34" charset="-122"/>
                <a:cs typeface="Times New Roman" panose="02020603050405020304" pitchFamily="18" charset="0"/>
              </a:rPr>
              <a:t>Lõi hoặc phụ cận đô thị đặc biệt; mật độ dân cư cao, tạm trú lớn; hoạt động dịch vụ đa dạng.</a:t>
            </a:r>
            <a:endParaRPr lang="en-US" sz="1610" dirty="0">
              <a:latin typeface="Times New Roman" panose="02020603050405020304" pitchFamily="18" charset="0"/>
              <a:cs typeface="Times New Roman" panose="02020603050405020304" pitchFamily="18" charset="0"/>
            </a:endParaRPr>
          </a:p>
        </p:txBody>
      </p:sp>
      <p:sp>
        <p:nvSpPr>
          <p:cNvPr id="15" name="Shape 13"/>
          <p:cNvSpPr/>
          <p:nvPr/>
        </p:nvSpPr>
        <p:spPr>
          <a:xfrm>
            <a:off x="6181344" y="1545336"/>
            <a:ext cx="5422392" cy="1499616"/>
          </a:xfrm>
          <a:prstGeom prst="roundRect">
            <a:avLst>
              <a:gd name="adj" fmla="val 7317"/>
            </a:avLst>
          </a:prstGeom>
          <a:solidFill>
            <a:srgbClr val="FFFFFF"/>
          </a:solidFill>
          <a:ln w="10795">
            <a:solidFill>
              <a:srgbClr val="C9D7E3"/>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6" name="Shape 14"/>
          <p:cNvSpPr/>
          <p:nvPr/>
        </p:nvSpPr>
        <p:spPr>
          <a:xfrm>
            <a:off x="6181344" y="1572768"/>
            <a:ext cx="59436" cy="1444752"/>
          </a:xfrm>
          <a:prstGeom prst="rect">
            <a:avLst/>
          </a:prstGeom>
          <a:solidFill>
            <a:srgbClr val="247C86"/>
          </a:solidFill>
          <a:ln w="12700">
            <a:solidFill>
              <a:srgbClr val="247C86"/>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7" name="Shape 15"/>
          <p:cNvSpPr/>
          <p:nvPr/>
        </p:nvSpPr>
        <p:spPr>
          <a:xfrm>
            <a:off x="6373368" y="1764792"/>
            <a:ext cx="521208" cy="530352"/>
          </a:xfrm>
          <a:prstGeom prst="roundRect">
            <a:avLst>
              <a:gd name="adj" fmla="val 24561"/>
            </a:avLst>
          </a:prstGeom>
          <a:solidFill>
            <a:srgbClr val="F1F8F7"/>
          </a:solidFill>
          <a:ln w="10795">
            <a:solidFill>
              <a:srgbClr val="F1F8F7"/>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8" name="Text 16"/>
          <p:cNvSpPr/>
          <p:nvPr/>
        </p:nvSpPr>
        <p:spPr>
          <a:xfrm>
            <a:off x="6400800" y="1865376"/>
            <a:ext cx="466344" cy="274320"/>
          </a:xfrm>
          <a:prstGeom prst="rect">
            <a:avLst/>
          </a:prstGeom>
          <a:noFill/>
          <a:ln/>
        </p:spPr>
        <p:txBody>
          <a:bodyPr wrap="square" lIns="0" tIns="0" rIns="0" bIns="0" rtlCol="0" anchor="ctr">
            <a:normAutofit/>
          </a:bodyPr>
          <a:lstStyle/>
          <a:p>
            <a:pPr marL="0" indent="0" algn="ctr">
              <a:buNone/>
            </a:pPr>
            <a:r>
              <a:rPr lang="en-US" sz="1580" b="1" dirty="0">
                <a:solidFill>
                  <a:srgbClr val="247C86"/>
                </a:solidFill>
                <a:latin typeface="Times New Roman" panose="02020603050405020304" pitchFamily="18" charset="0"/>
                <a:ea typeface="Arial" pitchFamily="34" charset="-122"/>
                <a:cs typeface="Times New Roman" panose="02020603050405020304" pitchFamily="18" charset="0"/>
              </a:rPr>
              <a:t>02</a:t>
            </a:r>
            <a:endParaRPr lang="en-US" sz="1580" dirty="0">
              <a:latin typeface="Times New Roman" panose="02020603050405020304" pitchFamily="18" charset="0"/>
              <a:cs typeface="Times New Roman" panose="02020603050405020304" pitchFamily="18" charset="0"/>
            </a:endParaRPr>
          </a:p>
        </p:txBody>
      </p:sp>
      <p:sp>
        <p:nvSpPr>
          <p:cNvPr id="19" name="Text 17"/>
          <p:cNvSpPr/>
          <p:nvPr/>
        </p:nvSpPr>
        <p:spPr>
          <a:xfrm>
            <a:off x="7086600" y="1737360"/>
            <a:ext cx="4261104" cy="338328"/>
          </a:xfrm>
          <a:prstGeom prst="rect">
            <a:avLst/>
          </a:prstGeom>
          <a:noFill/>
          <a:ln/>
        </p:spPr>
        <p:txBody>
          <a:bodyPr wrap="square" lIns="0" tIns="0" rIns="0" bIns="0" rtlCol="0" anchor="ctr">
            <a:normAutofit/>
          </a:bodyPr>
          <a:lstStyle/>
          <a:p>
            <a:pPr marL="0" indent="0">
              <a:buNone/>
            </a:pPr>
            <a:r>
              <a:rPr lang="en-US" sz="1930" b="1" dirty="0">
                <a:solidFill>
                  <a:srgbClr val="163854"/>
                </a:solidFill>
                <a:latin typeface="Times New Roman" panose="02020603050405020304" pitchFamily="18" charset="0"/>
                <a:ea typeface="Arial" pitchFamily="34" charset="-122"/>
                <a:cs typeface="Times New Roman" panose="02020603050405020304" pitchFamily="18" charset="0"/>
              </a:rPr>
              <a:t>ĐÔ THỊ</a:t>
            </a:r>
            <a:endParaRPr lang="en-US" sz="1930" dirty="0">
              <a:latin typeface="Times New Roman" panose="02020603050405020304" pitchFamily="18" charset="0"/>
              <a:cs typeface="Times New Roman" panose="02020603050405020304" pitchFamily="18" charset="0"/>
            </a:endParaRPr>
          </a:p>
        </p:txBody>
      </p:sp>
      <p:sp>
        <p:nvSpPr>
          <p:cNvPr id="20" name="Text 18"/>
          <p:cNvSpPr/>
          <p:nvPr/>
        </p:nvSpPr>
        <p:spPr>
          <a:xfrm>
            <a:off x="7086600" y="2167128"/>
            <a:ext cx="4169664" cy="640080"/>
          </a:xfrm>
          <a:prstGeom prst="rect">
            <a:avLst/>
          </a:prstGeom>
          <a:noFill/>
          <a:ln/>
        </p:spPr>
        <p:txBody>
          <a:bodyPr wrap="square" lIns="0" tIns="0" rIns="0" bIns="0" rtlCol="0" anchor="t">
            <a:normAutofit/>
          </a:bodyPr>
          <a:lstStyle/>
          <a:p>
            <a:pPr marL="0" indent="0">
              <a:buNone/>
            </a:pPr>
            <a:r>
              <a:rPr lang="en-US" sz="1610" dirty="0">
                <a:solidFill>
                  <a:srgbClr val="23394B"/>
                </a:solidFill>
                <a:latin typeface="Times New Roman" panose="02020603050405020304" pitchFamily="18" charset="0"/>
                <a:ea typeface="Arial" pitchFamily="34" charset="-122"/>
                <a:cs typeface="Times New Roman" panose="02020603050405020304" pitchFamily="18" charset="0"/>
              </a:rPr>
              <a:t>Đô thị hóa nhanh, khu công nghiệp, khu dịch vụ; áp lực về đất đai, xây dựng, hạ tầng.</a:t>
            </a:r>
            <a:endParaRPr lang="en-US" sz="1610" dirty="0">
              <a:latin typeface="Times New Roman" panose="02020603050405020304" pitchFamily="18" charset="0"/>
              <a:cs typeface="Times New Roman" panose="02020603050405020304" pitchFamily="18" charset="0"/>
            </a:endParaRPr>
          </a:p>
        </p:txBody>
      </p:sp>
      <p:sp>
        <p:nvSpPr>
          <p:cNvPr id="21" name="Shape 19"/>
          <p:cNvSpPr/>
          <p:nvPr/>
        </p:nvSpPr>
        <p:spPr>
          <a:xfrm>
            <a:off x="585216" y="3273552"/>
            <a:ext cx="5422392" cy="1499616"/>
          </a:xfrm>
          <a:prstGeom prst="roundRect">
            <a:avLst>
              <a:gd name="adj" fmla="val 7317"/>
            </a:avLst>
          </a:prstGeom>
          <a:solidFill>
            <a:srgbClr val="FFFFFF"/>
          </a:solidFill>
          <a:ln w="10795">
            <a:solidFill>
              <a:srgbClr val="C9D7E3"/>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2" name="Shape 20"/>
          <p:cNvSpPr/>
          <p:nvPr/>
        </p:nvSpPr>
        <p:spPr>
          <a:xfrm>
            <a:off x="585216" y="3300984"/>
            <a:ext cx="59436" cy="1444752"/>
          </a:xfrm>
          <a:prstGeom prst="rect">
            <a:avLst/>
          </a:prstGeom>
          <a:solidFill>
            <a:srgbClr val="64816D"/>
          </a:solidFill>
          <a:ln w="12700">
            <a:solidFill>
              <a:srgbClr val="64816D"/>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3" name="Shape 21"/>
          <p:cNvSpPr/>
          <p:nvPr/>
        </p:nvSpPr>
        <p:spPr>
          <a:xfrm>
            <a:off x="777240" y="3493008"/>
            <a:ext cx="521208" cy="530352"/>
          </a:xfrm>
          <a:prstGeom prst="roundRect">
            <a:avLst>
              <a:gd name="adj" fmla="val 24561"/>
            </a:avLst>
          </a:prstGeom>
          <a:solidFill>
            <a:srgbClr val="F4F8F1"/>
          </a:solidFill>
          <a:ln w="10795">
            <a:solidFill>
              <a:srgbClr val="F4F8F1"/>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4" name="Text 22"/>
          <p:cNvSpPr/>
          <p:nvPr/>
        </p:nvSpPr>
        <p:spPr>
          <a:xfrm>
            <a:off x="804672" y="3593592"/>
            <a:ext cx="466344" cy="274320"/>
          </a:xfrm>
          <a:prstGeom prst="rect">
            <a:avLst/>
          </a:prstGeom>
          <a:noFill/>
          <a:ln/>
        </p:spPr>
        <p:txBody>
          <a:bodyPr wrap="square" lIns="0" tIns="0" rIns="0" bIns="0" rtlCol="0" anchor="ctr">
            <a:normAutofit/>
          </a:bodyPr>
          <a:lstStyle/>
          <a:p>
            <a:pPr marL="0" indent="0" algn="ctr">
              <a:buNone/>
            </a:pPr>
            <a:r>
              <a:rPr lang="en-US" sz="1580" b="1" dirty="0">
                <a:solidFill>
                  <a:srgbClr val="64816D"/>
                </a:solidFill>
                <a:latin typeface="Times New Roman" panose="02020603050405020304" pitchFamily="18" charset="0"/>
                <a:ea typeface="Arial" pitchFamily="34" charset="-122"/>
                <a:cs typeface="Times New Roman" panose="02020603050405020304" pitchFamily="18" charset="0"/>
              </a:rPr>
              <a:t>03</a:t>
            </a:r>
            <a:endParaRPr lang="en-US" sz="1580" dirty="0">
              <a:latin typeface="Times New Roman" panose="02020603050405020304" pitchFamily="18" charset="0"/>
              <a:cs typeface="Times New Roman" panose="02020603050405020304" pitchFamily="18" charset="0"/>
            </a:endParaRPr>
          </a:p>
        </p:txBody>
      </p:sp>
      <p:sp>
        <p:nvSpPr>
          <p:cNvPr id="25" name="Text 23"/>
          <p:cNvSpPr/>
          <p:nvPr/>
        </p:nvSpPr>
        <p:spPr>
          <a:xfrm>
            <a:off x="1490472" y="3465576"/>
            <a:ext cx="4261104" cy="338328"/>
          </a:xfrm>
          <a:prstGeom prst="rect">
            <a:avLst/>
          </a:prstGeom>
          <a:noFill/>
          <a:ln/>
        </p:spPr>
        <p:txBody>
          <a:bodyPr wrap="square" lIns="0" tIns="0" rIns="0" bIns="0" rtlCol="0" anchor="ctr">
            <a:normAutofit/>
          </a:bodyPr>
          <a:lstStyle/>
          <a:p>
            <a:pPr marL="0" indent="0">
              <a:buNone/>
            </a:pPr>
            <a:r>
              <a:rPr lang="en-US" sz="1930" b="1" dirty="0">
                <a:solidFill>
                  <a:srgbClr val="163854"/>
                </a:solidFill>
                <a:latin typeface="Times New Roman" panose="02020603050405020304" pitchFamily="18" charset="0"/>
                <a:ea typeface="Arial" pitchFamily="34" charset="-122"/>
                <a:cs typeface="Times New Roman" panose="02020603050405020304" pitchFamily="18" charset="0"/>
              </a:rPr>
              <a:t>ĐỒNG BẰNG</a:t>
            </a:r>
            <a:endParaRPr lang="en-US" sz="1930" dirty="0">
              <a:latin typeface="Times New Roman" panose="02020603050405020304" pitchFamily="18" charset="0"/>
              <a:cs typeface="Times New Roman" panose="02020603050405020304" pitchFamily="18" charset="0"/>
            </a:endParaRPr>
          </a:p>
        </p:txBody>
      </p:sp>
      <p:sp>
        <p:nvSpPr>
          <p:cNvPr id="26" name="Text 24"/>
          <p:cNvSpPr/>
          <p:nvPr/>
        </p:nvSpPr>
        <p:spPr>
          <a:xfrm>
            <a:off x="1490472" y="3895344"/>
            <a:ext cx="4169664" cy="640080"/>
          </a:xfrm>
          <a:prstGeom prst="rect">
            <a:avLst/>
          </a:prstGeom>
          <a:noFill/>
          <a:ln/>
        </p:spPr>
        <p:txBody>
          <a:bodyPr wrap="square" lIns="0" tIns="0" rIns="0" bIns="0" rtlCol="0" anchor="t">
            <a:normAutofit/>
          </a:bodyPr>
          <a:lstStyle/>
          <a:p>
            <a:pPr marL="0" indent="0">
              <a:buNone/>
            </a:pPr>
            <a:r>
              <a:rPr lang="en-US" sz="1610" dirty="0">
                <a:solidFill>
                  <a:srgbClr val="23394B"/>
                </a:solidFill>
                <a:latin typeface="Times New Roman" panose="02020603050405020304" pitchFamily="18" charset="0"/>
                <a:ea typeface="Arial" pitchFamily="34" charset="-122"/>
                <a:cs typeface="Times New Roman" panose="02020603050405020304" pitchFamily="18" charset="0"/>
              </a:rPr>
              <a:t>Nông nghiệp, làng nghề, dịch vụ nông thôn; hợp tác xã, nông thôn mới và hoạt động sản xuất.</a:t>
            </a:r>
            <a:endParaRPr lang="en-US" sz="1610" dirty="0">
              <a:latin typeface="Times New Roman" panose="02020603050405020304" pitchFamily="18" charset="0"/>
              <a:cs typeface="Times New Roman" panose="02020603050405020304" pitchFamily="18" charset="0"/>
            </a:endParaRPr>
          </a:p>
        </p:txBody>
      </p:sp>
      <p:sp>
        <p:nvSpPr>
          <p:cNvPr id="27" name="Shape 25"/>
          <p:cNvSpPr/>
          <p:nvPr/>
        </p:nvSpPr>
        <p:spPr>
          <a:xfrm>
            <a:off x="6181344" y="3273552"/>
            <a:ext cx="5422392" cy="1499616"/>
          </a:xfrm>
          <a:prstGeom prst="roundRect">
            <a:avLst>
              <a:gd name="adj" fmla="val 7317"/>
            </a:avLst>
          </a:prstGeom>
          <a:solidFill>
            <a:srgbClr val="FFFFFF"/>
          </a:solidFill>
          <a:ln w="10795">
            <a:solidFill>
              <a:srgbClr val="C9D7E3"/>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8" name="Shape 26"/>
          <p:cNvSpPr/>
          <p:nvPr/>
        </p:nvSpPr>
        <p:spPr>
          <a:xfrm>
            <a:off x="6181344" y="3300984"/>
            <a:ext cx="59436" cy="1444752"/>
          </a:xfrm>
          <a:prstGeom prst="rect">
            <a:avLst/>
          </a:prstGeom>
          <a:solidFill>
            <a:srgbClr val="B7854B"/>
          </a:solidFill>
          <a:ln w="12700">
            <a:solidFill>
              <a:srgbClr val="B7854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9" name="Shape 27"/>
          <p:cNvSpPr/>
          <p:nvPr/>
        </p:nvSpPr>
        <p:spPr>
          <a:xfrm>
            <a:off x="6373368" y="3493008"/>
            <a:ext cx="521208" cy="530352"/>
          </a:xfrm>
          <a:prstGeom prst="roundRect">
            <a:avLst>
              <a:gd name="adj" fmla="val 24561"/>
            </a:avLst>
          </a:prstGeom>
          <a:solidFill>
            <a:srgbClr val="FFF9EF"/>
          </a:solidFill>
          <a:ln w="10795">
            <a:solidFill>
              <a:srgbClr val="FFF9EF"/>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0" name="Text 28"/>
          <p:cNvSpPr/>
          <p:nvPr/>
        </p:nvSpPr>
        <p:spPr>
          <a:xfrm>
            <a:off x="6400800" y="3593592"/>
            <a:ext cx="466344" cy="274320"/>
          </a:xfrm>
          <a:prstGeom prst="rect">
            <a:avLst/>
          </a:prstGeom>
          <a:noFill/>
          <a:ln/>
        </p:spPr>
        <p:txBody>
          <a:bodyPr wrap="square" lIns="0" tIns="0" rIns="0" bIns="0" rtlCol="0" anchor="ctr">
            <a:normAutofit/>
          </a:bodyPr>
          <a:lstStyle/>
          <a:p>
            <a:pPr marL="0" indent="0" algn="ctr">
              <a:buNone/>
            </a:pPr>
            <a:r>
              <a:rPr lang="en-US" sz="1580" b="1" dirty="0">
                <a:solidFill>
                  <a:srgbClr val="B7854B"/>
                </a:solidFill>
                <a:latin typeface="Times New Roman" panose="02020603050405020304" pitchFamily="18" charset="0"/>
                <a:ea typeface="Arial" pitchFamily="34" charset="-122"/>
                <a:cs typeface="Times New Roman" panose="02020603050405020304" pitchFamily="18" charset="0"/>
              </a:rPr>
              <a:t>04</a:t>
            </a:r>
            <a:endParaRPr lang="en-US" sz="1580" dirty="0">
              <a:latin typeface="Times New Roman" panose="02020603050405020304" pitchFamily="18" charset="0"/>
              <a:cs typeface="Times New Roman" panose="02020603050405020304" pitchFamily="18" charset="0"/>
            </a:endParaRPr>
          </a:p>
        </p:txBody>
      </p:sp>
      <p:sp>
        <p:nvSpPr>
          <p:cNvPr id="31" name="Text 29"/>
          <p:cNvSpPr/>
          <p:nvPr/>
        </p:nvSpPr>
        <p:spPr>
          <a:xfrm>
            <a:off x="7086600" y="3465576"/>
            <a:ext cx="4261104" cy="338328"/>
          </a:xfrm>
          <a:prstGeom prst="rect">
            <a:avLst/>
          </a:prstGeom>
          <a:noFill/>
          <a:ln/>
        </p:spPr>
        <p:txBody>
          <a:bodyPr wrap="square" lIns="0" tIns="0" rIns="0" bIns="0" rtlCol="0" anchor="ctr">
            <a:normAutofit/>
          </a:bodyPr>
          <a:lstStyle/>
          <a:p>
            <a:pPr marL="0" indent="0">
              <a:buNone/>
            </a:pPr>
            <a:r>
              <a:rPr lang="en-US" sz="1930" b="1" dirty="0">
                <a:solidFill>
                  <a:srgbClr val="163854"/>
                </a:solidFill>
                <a:latin typeface="Times New Roman" panose="02020603050405020304" pitchFamily="18" charset="0"/>
                <a:ea typeface="Arial" pitchFamily="34" charset="-122"/>
                <a:cs typeface="Times New Roman" panose="02020603050405020304" pitchFamily="18" charset="0"/>
              </a:rPr>
              <a:t>MIỀN NÚI</a:t>
            </a:r>
            <a:endParaRPr lang="en-US" sz="1930" dirty="0">
              <a:latin typeface="Times New Roman" panose="02020603050405020304" pitchFamily="18" charset="0"/>
              <a:cs typeface="Times New Roman" panose="02020603050405020304" pitchFamily="18" charset="0"/>
            </a:endParaRPr>
          </a:p>
        </p:txBody>
      </p:sp>
      <p:sp>
        <p:nvSpPr>
          <p:cNvPr id="32" name="Text 30"/>
          <p:cNvSpPr/>
          <p:nvPr/>
        </p:nvSpPr>
        <p:spPr>
          <a:xfrm>
            <a:off x="7086600" y="3895344"/>
            <a:ext cx="4169664" cy="640080"/>
          </a:xfrm>
          <a:prstGeom prst="rect">
            <a:avLst/>
          </a:prstGeom>
          <a:noFill/>
          <a:ln/>
        </p:spPr>
        <p:txBody>
          <a:bodyPr wrap="square" lIns="0" tIns="0" rIns="0" bIns="0" rtlCol="0" anchor="t">
            <a:normAutofit fontScale="92500"/>
          </a:bodyPr>
          <a:lstStyle/>
          <a:p>
            <a:pPr marL="0" indent="0">
              <a:buNone/>
            </a:pPr>
            <a:r>
              <a:rPr lang="en-US" sz="1610" dirty="0">
                <a:solidFill>
                  <a:srgbClr val="23394B"/>
                </a:solidFill>
                <a:latin typeface="Times New Roman" panose="02020603050405020304" pitchFamily="18" charset="0"/>
                <a:ea typeface="Arial" pitchFamily="34" charset="-122"/>
                <a:cs typeface="Times New Roman" panose="02020603050405020304" pitchFamily="18" charset="0"/>
              </a:rPr>
              <a:t>Địa bàn rộng, dân cư phân tán, giao thông khó; có thể phát sinh yêu cầu hiện diện, di chuyển và phục vụ.</a:t>
            </a:r>
            <a:endParaRPr lang="en-US" sz="1610" dirty="0">
              <a:latin typeface="Times New Roman" panose="02020603050405020304" pitchFamily="18" charset="0"/>
              <a:cs typeface="Times New Roman" panose="02020603050405020304" pitchFamily="18" charset="0"/>
            </a:endParaRPr>
          </a:p>
        </p:txBody>
      </p:sp>
      <p:sp>
        <p:nvSpPr>
          <p:cNvPr id="33" name="Shape 31"/>
          <p:cNvSpPr/>
          <p:nvPr/>
        </p:nvSpPr>
        <p:spPr>
          <a:xfrm>
            <a:off x="594360" y="5001768"/>
            <a:ext cx="10981944" cy="713232"/>
          </a:xfrm>
          <a:prstGeom prst="roundRect">
            <a:avLst>
              <a:gd name="adj" fmla="val 12821"/>
            </a:avLst>
          </a:prstGeom>
          <a:solidFill>
            <a:srgbClr val="163854"/>
          </a:solidFill>
          <a:ln w="10795">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4" name="Text 32"/>
          <p:cNvSpPr/>
          <p:nvPr/>
        </p:nvSpPr>
        <p:spPr>
          <a:xfrm>
            <a:off x="832104" y="5093208"/>
            <a:ext cx="4901184" cy="246888"/>
          </a:xfrm>
          <a:prstGeom prst="rect">
            <a:avLst/>
          </a:prstGeom>
          <a:noFill/>
          <a:ln/>
        </p:spPr>
        <p:txBody>
          <a:bodyPr wrap="square" lIns="0" tIns="0" rIns="0" bIns="0" rtlCol="0" anchor="ctr">
            <a:normAutofit/>
          </a:bodyPr>
          <a:lstStyle/>
          <a:p>
            <a:pPr marL="0" indent="0">
              <a:buNone/>
            </a:pPr>
            <a:r>
              <a:rPr lang="en-US" sz="1580" b="1" dirty="0">
                <a:solidFill>
                  <a:srgbClr val="FFFFFF"/>
                </a:solidFill>
                <a:latin typeface="Times New Roman" panose="02020603050405020304" pitchFamily="18" charset="0"/>
                <a:ea typeface="Arial" pitchFamily="34" charset="-122"/>
                <a:cs typeface="Times New Roman" panose="02020603050405020304" pitchFamily="18" charset="0"/>
              </a:rPr>
              <a:t>CÙNG NHIỆM VỤ, KHÁC ĐIỀU KIỆN THỰC HIỆN</a:t>
            </a:r>
            <a:endParaRPr lang="en-US" sz="1580" dirty="0">
              <a:latin typeface="Times New Roman" panose="02020603050405020304" pitchFamily="18" charset="0"/>
              <a:cs typeface="Times New Roman" panose="02020603050405020304" pitchFamily="18" charset="0"/>
            </a:endParaRPr>
          </a:p>
        </p:txBody>
      </p:sp>
      <p:sp>
        <p:nvSpPr>
          <p:cNvPr id="35" name="Text 33"/>
          <p:cNvSpPr/>
          <p:nvPr/>
        </p:nvSpPr>
        <p:spPr>
          <a:xfrm>
            <a:off x="832104" y="5404104"/>
            <a:ext cx="10405872" cy="210312"/>
          </a:xfrm>
          <a:prstGeom prst="rect">
            <a:avLst/>
          </a:prstGeom>
          <a:noFill/>
          <a:ln/>
        </p:spPr>
        <p:txBody>
          <a:bodyPr wrap="square" lIns="0" tIns="0" rIns="0" bIns="0" rtlCol="0" anchor="ctr">
            <a:normAutofit lnSpcReduction="10000"/>
          </a:bodyPr>
          <a:lstStyle/>
          <a:p>
            <a:pPr marL="0" indent="0">
              <a:buNone/>
            </a:pPr>
            <a:r>
              <a:rPr lang="en-US" sz="1390" dirty="0">
                <a:solidFill>
                  <a:srgbClr val="E7F3FA"/>
                </a:solidFill>
                <a:latin typeface="Times New Roman" panose="02020603050405020304" pitchFamily="18" charset="0"/>
                <a:ea typeface="Arial" pitchFamily="34" charset="-122"/>
                <a:cs typeface="Times New Roman" panose="02020603050405020304" pitchFamily="18" charset="0"/>
              </a:rPr>
              <a:t>Phường đông dân: hồ sơ nhiều     |     Xã địa bàn rộng: thời gian di chuyển lớn</a:t>
            </a:r>
            <a:endParaRPr lang="en-US" sz="1390" dirty="0">
              <a:latin typeface="Times New Roman" panose="02020603050405020304" pitchFamily="18" charset="0"/>
              <a:cs typeface="Times New Roman" panose="02020603050405020304" pitchFamily="18" charset="0"/>
            </a:endParaRPr>
          </a:p>
        </p:txBody>
      </p:sp>
      <p:sp>
        <p:nvSpPr>
          <p:cNvPr id="36" name="Shape 34"/>
          <p:cNvSpPr/>
          <p:nvPr/>
        </p:nvSpPr>
        <p:spPr>
          <a:xfrm>
            <a:off x="594360" y="5843016"/>
            <a:ext cx="10981944" cy="374904"/>
          </a:xfrm>
          <a:prstGeom prst="roundRect">
            <a:avLst>
              <a:gd name="adj" fmla="val 19512"/>
            </a:avLst>
          </a:prstGeom>
          <a:solidFill>
            <a:srgbClr val="FFF4E8"/>
          </a:solidFill>
          <a:ln w="10795">
            <a:solidFill>
              <a:srgbClr val="FFF4E8"/>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7" name="Text 35"/>
          <p:cNvSpPr/>
          <p:nvPr/>
        </p:nvSpPr>
        <p:spPr>
          <a:xfrm>
            <a:off x="740664" y="5916168"/>
            <a:ext cx="10689336" cy="201168"/>
          </a:xfrm>
          <a:prstGeom prst="rect">
            <a:avLst/>
          </a:prstGeom>
          <a:noFill/>
          <a:ln/>
        </p:spPr>
        <p:txBody>
          <a:bodyPr wrap="square" lIns="0" tIns="0" rIns="0" bIns="0" rtlCol="0" anchor="ctr">
            <a:normAutofit/>
          </a:bodyPr>
          <a:lstStyle/>
          <a:p>
            <a:pPr marL="0" indent="0" algn="ctr">
              <a:buNone/>
            </a:pPr>
            <a:r>
              <a:rPr lang="en-US" sz="1260" b="1" dirty="0">
                <a:solidFill>
                  <a:srgbClr val="9D3340"/>
                </a:solidFill>
                <a:latin typeface="Times New Roman" panose="02020603050405020304" pitchFamily="18" charset="0"/>
                <a:ea typeface="Arial" pitchFamily="34" charset="-122"/>
                <a:cs typeface="Times New Roman" panose="02020603050405020304" pitchFamily="18" charset="0"/>
              </a:rPr>
              <a:t>Chỉ dùng để đối chiếu, giải trình có số liệu kiểm chứng; không áp dụng hệ số tăng, giảm biên chế theo nhóm địa bàn.</a:t>
            </a:r>
            <a:endParaRPr lang="en-US" sz="1260" dirty="0">
              <a:latin typeface="Times New Roman" panose="02020603050405020304" pitchFamily="18" charset="0"/>
              <a:cs typeface="Times New Roman" panose="02020603050405020304" pitchFamily="18" charset="0"/>
            </a:endParaRPr>
          </a:p>
        </p:txBody>
      </p:sp>
      <p:sp>
        <p:nvSpPr>
          <p:cNvPr id="38" name="Shape 36"/>
          <p:cNvSpPr/>
          <p:nvPr/>
        </p:nvSpPr>
        <p:spPr>
          <a:xfrm>
            <a:off x="548640" y="6437376"/>
            <a:ext cx="11055096" cy="0"/>
          </a:xfrm>
          <a:prstGeom prst="line">
            <a:avLst/>
          </a:prstGeom>
          <a:noFill/>
          <a:ln w="12700">
            <a:solidFill>
              <a:srgbClr val="C9D7E3"/>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9" name="Text 37"/>
          <p:cNvSpPr/>
          <p:nvPr/>
        </p:nvSpPr>
        <p:spPr>
          <a:xfrm>
            <a:off x="621792" y="6501384"/>
            <a:ext cx="10725912" cy="182880"/>
          </a:xfrm>
          <a:prstGeom prst="rect">
            <a:avLst/>
          </a:prstGeom>
          <a:noFill/>
          <a:ln/>
        </p:spPr>
        <p:txBody>
          <a:bodyPr wrap="square" lIns="0" tIns="0" rIns="0" bIns="0" rtlCol="0" anchor="ctr">
            <a:normAutofit/>
          </a:bodyPr>
          <a:lstStyle/>
          <a:p>
            <a:pPr marL="0" indent="0">
              <a:buNone/>
            </a:pPr>
            <a:r>
              <a:rPr lang="en-US" sz="1020" dirty="0">
                <a:solidFill>
                  <a:srgbClr val="51677A"/>
                </a:solidFill>
                <a:latin typeface="Times New Roman" panose="02020603050405020304" pitchFamily="18" charset="0"/>
                <a:ea typeface="Arial" pitchFamily="34" charset="-122"/>
                <a:cs typeface="Times New Roman" panose="02020603050405020304" pitchFamily="18" charset="0"/>
              </a:rPr>
              <a:t>Lưu ý: Phân nhóm cấp xã theo đặc điểm thực tế của từng xã, phường; không mặc nhiên lấy theo nhóm cấp tỉnh.</a:t>
            </a:r>
            <a:endParaRPr lang="en-US" sz="102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NHÓM D</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Bước 7 · D1: Một người chỉ tính một lần</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23</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sz="1600"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sz="1600"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sz="1600"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sz="1600"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D1/D2</a:t>
            </a:r>
            <a:endParaRPr lang="en-US" sz="1600"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Xác nhận</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85800" y="1847088"/>
            <a:ext cx="5093208" cy="310896"/>
          </a:xfrm>
          <a:prstGeom prst="roundRect">
            <a:avLst>
              <a:gd name="adj" fmla="val 38235"/>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Text 25"/>
          <p:cNvSpPr/>
          <p:nvPr/>
        </p:nvSpPr>
        <p:spPr>
          <a:xfrm>
            <a:off x="740664" y="1865376"/>
            <a:ext cx="4983480" cy="265176"/>
          </a:xfrm>
          <a:prstGeom prst="rect">
            <a:avLst/>
          </a:prstGeom>
          <a:noFill/>
          <a:ln/>
        </p:spPr>
        <p:txBody>
          <a:bodyPr wrap="square" lIns="0" tIns="0" rIns="0" bIns="0" rtlCol="0" anchor="ctr">
            <a:normAutofit/>
          </a:bodyPr>
          <a:lstStyle/>
          <a:p>
            <a:pPr marL="0" indent="0" algn="ctr">
              <a:buNone/>
            </a:pPr>
            <a:r>
              <a:rPr lang="en-US" sz="1600" b="1" dirty="0">
                <a:solidFill>
                  <a:srgbClr val="245C80"/>
                </a:solidFill>
                <a:latin typeface="Times New Roman" panose="02020603050405020304" pitchFamily="18" charset="0"/>
                <a:ea typeface="Arial" pitchFamily="34" charset="-122"/>
                <a:cs typeface="Times New Roman" panose="02020603050405020304" pitchFamily="18" charset="0"/>
              </a:rPr>
              <a:t>MÔ PHỎNG D1 – ĐỐI CHIẾU NHÂN LỰC GIẢ ĐỊNH</a:t>
            </a:r>
            <a:endParaRPr lang="en-US" sz="1600" dirty="0">
              <a:latin typeface="Times New Roman" panose="02020603050405020304" pitchFamily="18" charset="0"/>
              <a:cs typeface="Times New Roman" panose="02020603050405020304" pitchFamily="18" charset="0"/>
            </a:endParaRPr>
          </a:p>
        </p:txBody>
      </p:sp>
      <p:sp>
        <p:nvSpPr>
          <p:cNvPr id="28" name="Shape 26"/>
          <p:cNvSpPr/>
          <p:nvPr/>
        </p:nvSpPr>
        <p:spPr>
          <a:xfrm>
            <a:off x="676656" y="2340864"/>
            <a:ext cx="1737360" cy="667512"/>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9" name="Text 27"/>
          <p:cNvSpPr/>
          <p:nvPr/>
        </p:nvSpPr>
        <p:spPr>
          <a:xfrm>
            <a:off x="726948" y="2441448"/>
            <a:ext cx="1636776" cy="4846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nguồn lực</a:t>
            </a:r>
            <a:endParaRPr lang="en-US" sz="1600" dirty="0">
              <a:latin typeface="Times New Roman" panose="02020603050405020304" pitchFamily="18" charset="0"/>
              <a:cs typeface="Times New Roman" panose="02020603050405020304" pitchFamily="18" charset="0"/>
            </a:endParaRPr>
          </a:p>
        </p:txBody>
      </p:sp>
      <p:sp>
        <p:nvSpPr>
          <p:cNvPr id="30" name="Shape 28"/>
          <p:cNvSpPr/>
          <p:nvPr/>
        </p:nvSpPr>
        <p:spPr>
          <a:xfrm>
            <a:off x="2414016" y="2340864"/>
            <a:ext cx="2084832" cy="667512"/>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2464308" y="2441448"/>
            <a:ext cx="1984248" cy="4846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Mã VTVL</a:t>
            </a:r>
            <a:endParaRPr lang="en-US" sz="1600" dirty="0">
              <a:latin typeface="Times New Roman" panose="02020603050405020304" pitchFamily="18" charset="0"/>
              <a:cs typeface="Times New Roman" panose="02020603050405020304" pitchFamily="18" charset="0"/>
            </a:endParaRPr>
          </a:p>
        </p:txBody>
      </p:sp>
      <p:sp>
        <p:nvSpPr>
          <p:cNvPr id="32" name="Shape 30"/>
          <p:cNvSpPr/>
          <p:nvPr/>
        </p:nvSpPr>
        <p:spPr>
          <a:xfrm>
            <a:off x="4498848" y="2340864"/>
            <a:ext cx="1984248" cy="667512"/>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4549140" y="2441448"/>
            <a:ext cx="1883664" cy="4846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Giờ dành cho VTVL</a:t>
            </a:r>
            <a:endParaRPr lang="en-US" sz="1600" dirty="0">
              <a:latin typeface="Times New Roman" panose="02020603050405020304" pitchFamily="18" charset="0"/>
              <a:cs typeface="Times New Roman" panose="02020603050405020304" pitchFamily="18" charset="0"/>
            </a:endParaRPr>
          </a:p>
        </p:txBody>
      </p:sp>
      <p:sp>
        <p:nvSpPr>
          <p:cNvPr id="34" name="Shape 32"/>
          <p:cNvSpPr/>
          <p:nvPr/>
        </p:nvSpPr>
        <p:spPr>
          <a:xfrm>
            <a:off x="6483096" y="2340864"/>
            <a:ext cx="1691640" cy="667512"/>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5" name="Text 33"/>
          <p:cNvSpPr/>
          <p:nvPr/>
        </p:nvSpPr>
        <p:spPr>
          <a:xfrm>
            <a:off x="6533388" y="2441448"/>
            <a:ext cx="1591056" cy="4846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Giờ việc khác</a:t>
            </a:r>
            <a:endParaRPr lang="en-US" sz="1600" dirty="0">
              <a:latin typeface="Times New Roman" panose="02020603050405020304" pitchFamily="18" charset="0"/>
              <a:cs typeface="Times New Roman" panose="02020603050405020304" pitchFamily="18" charset="0"/>
            </a:endParaRPr>
          </a:p>
        </p:txBody>
      </p:sp>
      <p:sp>
        <p:nvSpPr>
          <p:cNvPr id="36" name="Shape 34"/>
          <p:cNvSpPr/>
          <p:nvPr/>
        </p:nvSpPr>
        <p:spPr>
          <a:xfrm>
            <a:off x="8174736" y="2340864"/>
            <a:ext cx="3438144" cy="667512"/>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Text 35"/>
          <p:cNvSpPr/>
          <p:nvPr/>
        </p:nvSpPr>
        <p:spPr>
          <a:xfrm>
            <a:off x="8225028" y="2441448"/>
            <a:ext cx="3337560" cy="4846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Ghi chú</a:t>
            </a:r>
            <a:endParaRPr lang="en-US" sz="1600" dirty="0">
              <a:latin typeface="Times New Roman" panose="02020603050405020304" pitchFamily="18" charset="0"/>
              <a:cs typeface="Times New Roman" panose="02020603050405020304" pitchFamily="18" charset="0"/>
            </a:endParaRPr>
          </a:p>
        </p:txBody>
      </p:sp>
      <p:sp>
        <p:nvSpPr>
          <p:cNvPr id="38" name="Shape 36"/>
          <p:cNvSpPr/>
          <p:nvPr/>
        </p:nvSpPr>
        <p:spPr>
          <a:xfrm>
            <a:off x="676656" y="3008376"/>
            <a:ext cx="1737360" cy="87782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9" name="Text 37"/>
          <p:cNvSpPr/>
          <p:nvPr/>
        </p:nvSpPr>
        <p:spPr>
          <a:xfrm>
            <a:off x="740664" y="3099816"/>
            <a:ext cx="1609344"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NL.MAU.01</a:t>
            </a:r>
            <a:endParaRPr lang="en-US" dirty="0">
              <a:latin typeface="Times New Roman" panose="02020603050405020304" pitchFamily="18" charset="0"/>
              <a:cs typeface="Times New Roman" panose="02020603050405020304" pitchFamily="18" charset="0"/>
            </a:endParaRPr>
          </a:p>
        </p:txBody>
      </p:sp>
      <p:sp>
        <p:nvSpPr>
          <p:cNvPr id="40" name="Shape 38"/>
          <p:cNvSpPr/>
          <p:nvPr/>
        </p:nvSpPr>
        <p:spPr>
          <a:xfrm>
            <a:off x="2414016" y="3008376"/>
            <a:ext cx="2084832" cy="87782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1" name="Text 39"/>
          <p:cNvSpPr/>
          <p:nvPr/>
        </p:nvSpPr>
        <p:spPr>
          <a:xfrm>
            <a:off x="2478024" y="3099816"/>
            <a:ext cx="1956816"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VTVL.MAU.001</a:t>
            </a:r>
            <a:endParaRPr lang="en-US" dirty="0">
              <a:latin typeface="Times New Roman" panose="02020603050405020304" pitchFamily="18" charset="0"/>
              <a:cs typeface="Times New Roman" panose="02020603050405020304" pitchFamily="18" charset="0"/>
            </a:endParaRPr>
          </a:p>
        </p:txBody>
      </p:sp>
      <p:sp>
        <p:nvSpPr>
          <p:cNvPr id="42" name="Shape 40"/>
          <p:cNvSpPr/>
          <p:nvPr/>
        </p:nvSpPr>
        <p:spPr>
          <a:xfrm>
            <a:off x="4498848" y="3008376"/>
            <a:ext cx="1984248" cy="87782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3" name="Text 41"/>
          <p:cNvSpPr/>
          <p:nvPr/>
        </p:nvSpPr>
        <p:spPr>
          <a:xfrm>
            <a:off x="4562856" y="3099816"/>
            <a:ext cx="1856232"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1.904</a:t>
            </a:r>
            <a:endParaRPr lang="en-US" dirty="0">
              <a:latin typeface="Times New Roman" panose="02020603050405020304" pitchFamily="18" charset="0"/>
              <a:cs typeface="Times New Roman" panose="02020603050405020304" pitchFamily="18" charset="0"/>
            </a:endParaRPr>
          </a:p>
        </p:txBody>
      </p:sp>
      <p:sp>
        <p:nvSpPr>
          <p:cNvPr id="44" name="Shape 42"/>
          <p:cNvSpPr/>
          <p:nvPr/>
        </p:nvSpPr>
        <p:spPr>
          <a:xfrm>
            <a:off x="6483096" y="3008376"/>
            <a:ext cx="1691640" cy="87782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5" name="Text 43"/>
          <p:cNvSpPr/>
          <p:nvPr/>
        </p:nvSpPr>
        <p:spPr>
          <a:xfrm>
            <a:off x="6547104" y="3099816"/>
            <a:ext cx="1563624"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46" name="Shape 44"/>
          <p:cNvSpPr/>
          <p:nvPr/>
        </p:nvSpPr>
        <p:spPr>
          <a:xfrm>
            <a:off x="8174736" y="3008376"/>
            <a:ext cx="3438144" cy="877824"/>
          </a:xfrm>
          <a:prstGeom prst="rect">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7" name="Text 45"/>
          <p:cNvSpPr/>
          <p:nvPr/>
        </p:nvSpPr>
        <p:spPr>
          <a:xfrm>
            <a:off x="8238744" y="3099816"/>
            <a:ext cx="3310128"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Giả định dành toàn bộ giờ cho công việc</a:t>
            </a:r>
            <a:endParaRPr lang="en-US" dirty="0">
              <a:latin typeface="Times New Roman" panose="02020603050405020304" pitchFamily="18" charset="0"/>
              <a:cs typeface="Times New Roman" panose="02020603050405020304" pitchFamily="18" charset="0"/>
            </a:endParaRPr>
          </a:p>
        </p:txBody>
      </p:sp>
      <p:sp>
        <p:nvSpPr>
          <p:cNvPr id="48" name="Shape 46"/>
          <p:cNvSpPr/>
          <p:nvPr/>
        </p:nvSpPr>
        <p:spPr>
          <a:xfrm>
            <a:off x="676656" y="3886200"/>
            <a:ext cx="1737360" cy="877824"/>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9" name="Text 47"/>
          <p:cNvSpPr/>
          <p:nvPr/>
        </p:nvSpPr>
        <p:spPr>
          <a:xfrm>
            <a:off x="740664" y="3977640"/>
            <a:ext cx="1609344"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NL.MAU.02</a:t>
            </a:r>
            <a:endParaRPr lang="en-US" dirty="0">
              <a:latin typeface="Times New Roman" panose="02020603050405020304" pitchFamily="18" charset="0"/>
              <a:cs typeface="Times New Roman" panose="02020603050405020304" pitchFamily="18" charset="0"/>
            </a:endParaRPr>
          </a:p>
        </p:txBody>
      </p:sp>
      <p:sp>
        <p:nvSpPr>
          <p:cNvPr id="50" name="Shape 48"/>
          <p:cNvSpPr/>
          <p:nvPr/>
        </p:nvSpPr>
        <p:spPr>
          <a:xfrm>
            <a:off x="2414016" y="3886200"/>
            <a:ext cx="2084832" cy="877824"/>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1" name="Text 49"/>
          <p:cNvSpPr/>
          <p:nvPr/>
        </p:nvSpPr>
        <p:spPr>
          <a:xfrm>
            <a:off x="2478024" y="3977640"/>
            <a:ext cx="1956816"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VTVL.MAU.001</a:t>
            </a:r>
            <a:endParaRPr lang="en-US" dirty="0">
              <a:latin typeface="Times New Roman" panose="02020603050405020304" pitchFamily="18" charset="0"/>
              <a:cs typeface="Times New Roman" panose="02020603050405020304" pitchFamily="18" charset="0"/>
            </a:endParaRPr>
          </a:p>
        </p:txBody>
      </p:sp>
      <p:sp>
        <p:nvSpPr>
          <p:cNvPr id="52" name="Shape 50"/>
          <p:cNvSpPr/>
          <p:nvPr/>
        </p:nvSpPr>
        <p:spPr>
          <a:xfrm>
            <a:off x="4498848" y="3886200"/>
            <a:ext cx="1984248" cy="877824"/>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3" name="Text 51"/>
          <p:cNvSpPr/>
          <p:nvPr/>
        </p:nvSpPr>
        <p:spPr>
          <a:xfrm>
            <a:off x="4562856" y="3977640"/>
            <a:ext cx="1856232"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696</a:t>
            </a:r>
            <a:endParaRPr lang="en-US" dirty="0">
              <a:latin typeface="Times New Roman" panose="02020603050405020304" pitchFamily="18" charset="0"/>
              <a:cs typeface="Times New Roman" panose="02020603050405020304" pitchFamily="18" charset="0"/>
            </a:endParaRPr>
          </a:p>
        </p:txBody>
      </p:sp>
      <p:sp>
        <p:nvSpPr>
          <p:cNvPr id="54" name="Shape 52"/>
          <p:cNvSpPr/>
          <p:nvPr/>
        </p:nvSpPr>
        <p:spPr>
          <a:xfrm>
            <a:off x="6483096" y="3886200"/>
            <a:ext cx="1691640" cy="877824"/>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5" name="Text 53"/>
          <p:cNvSpPr/>
          <p:nvPr/>
        </p:nvSpPr>
        <p:spPr>
          <a:xfrm>
            <a:off x="6547104" y="3977640"/>
            <a:ext cx="1563624"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1.208</a:t>
            </a:r>
            <a:endParaRPr lang="en-US" dirty="0">
              <a:latin typeface="Times New Roman" panose="02020603050405020304" pitchFamily="18" charset="0"/>
              <a:cs typeface="Times New Roman" panose="02020603050405020304" pitchFamily="18" charset="0"/>
            </a:endParaRPr>
          </a:p>
        </p:txBody>
      </p:sp>
      <p:sp>
        <p:nvSpPr>
          <p:cNvPr id="56" name="Shape 54"/>
          <p:cNvSpPr/>
          <p:nvPr/>
        </p:nvSpPr>
        <p:spPr>
          <a:xfrm>
            <a:off x="8174736" y="3886200"/>
            <a:ext cx="3438144" cy="877824"/>
          </a:xfrm>
          <a:prstGeom prst="rect">
            <a:avLst/>
          </a:prstGeom>
          <a:solidFill>
            <a:srgbClr val="F6F9FC"/>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7" name="Text 55"/>
          <p:cNvSpPr/>
          <p:nvPr/>
        </p:nvSpPr>
        <p:spPr>
          <a:xfrm>
            <a:off x="8238744" y="3977640"/>
            <a:ext cx="3310128" cy="722376"/>
          </a:xfrm>
          <a:prstGeom prst="rect">
            <a:avLst/>
          </a:prstGeom>
          <a:noFill/>
          <a:ln/>
        </p:spPr>
        <p:txBody>
          <a:bodyPr wrap="square" lIns="0" tIns="0" rIns="0" bIns="0" rtlCol="0" anchor="ctr">
            <a:normAutofit/>
          </a:bodyPr>
          <a:lstStyle/>
          <a:p>
            <a:pPr marL="0" indent="0" algn="l">
              <a:buNone/>
            </a:pPr>
            <a:r>
              <a:rPr lang="en-US" dirty="0">
                <a:solidFill>
                  <a:srgbClr val="23394B"/>
                </a:solidFill>
                <a:latin typeface="Times New Roman" panose="02020603050405020304" pitchFamily="18" charset="0"/>
                <a:ea typeface="Arial" pitchFamily="34" charset="-122"/>
                <a:cs typeface="Times New Roman" panose="02020603050405020304" pitchFamily="18" charset="0"/>
              </a:rPr>
              <a:t>Chỉ kiêm nhiệm khi thực sự còn quỹ giờ</a:t>
            </a:r>
            <a:endParaRPr lang="en-US" dirty="0">
              <a:latin typeface="Times New Roman" panose="02020603050405020304" pitchFamily="18" charset="0"/>
              <a:cs typeface="Times New Roman" panose="02020603050405020304" pitchFamily="18" charset="0"/>
            </a:endParaRPr>
          </a:p>
        </p:txBody>
      </p:sp>
      <p:sp>
        <p:nvSpPr>
          <p:cNvPr id="58" name="Shape 56"/>
          <p:cNvSpPr/>
          <p:nvPr/>
        </p:nvSpPr>
        <p:spPr>
          <a:xfrm>
            <a:off x="594360" y="5367528"/>
            <a:ext cx="11027664" cy="438912"/>
          </a:xfrm>
          <a:prstGeom prst="roundRect">
            <a:avLst>
              <a:gd name="adj" fmla="val 18750"/>
            </a:avLst>
          </a:prstGeom>
          <a:solidFill>
            <a:srgbClr val="ECF5FA"/>
          </a:solidFill>
          <a:ln w="1270">
            <a:solidFill>
              <a:srgbClr val="ECF5FA"/>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9" name="Text 57"/>
          <p:cNvSpPr/>
          <p:nvPr/>
        </p:nvSpPr>
        <p:spPr>
          <a:xfrm>
            <a:off x="768096" y="5449824"/>
            <a:ext cx="10698480" cy="274320"/>
          </a:xfrm>
          <a:prstGeom prst="rect">
            <a:avLst/>
          </a:prstGeom>
          <a:noFill/>
          <a:ln/>
        </p:spPr>
        <p:txBody>
          <a:bodyPr wrap="square" lIns="0" tIns="0" rIns="0" bIns="0" rtlCol="0" anchor="ctr">
            <a:normAutofit/>
          </a:bodyPr>
          <a:lstStyle/>
          <a:p>
            <a:pPr marL="0" indent="0" algn="ctr">
              <a:buNone/>
            </a:pPr>
            <a:r>
              <a:rPr lang="en-US" b="1" dirty="0">
                <a:solidFill>
                  <a:srgbClr val="245C80"/>
                </a:solidFill>
                <a:latin typeface="Times New Roman" panose="02020603050405020304" pitchFamily="18" charset="0"/>
                <a:ea typeface="Arial" pitchFamily="34" charset="-122"/>
                <a:cs typeface="Times New Roman" panose="02020603050405020304" pitchFamily="18" charset="0"/>
              </a:rPr>
              <a:t>Nhu cầu 1,366 người quy đổi có thể bố trí từ nguồn lực sẵn có nếu đủ điều kiện.</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83A56"/>
          </a:solidFill>
          <a:ln w="12700">
            <a:solidFill>
              <a:srgbClr val="183A5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47472" y="347472"/>
            <a:ext cx="77724" cy="667512"/>
          </a:xfrm>
          <a:prstGeom prst="rect">
            <a:avLst/>
          </a:prstGeom>
          <a:solidFill>
            <a:srgbClr val="C69B52"/>
          </a:solidFill>
          <a:ln w="12700">
            <a:solidFill>
              <a:srgbClr val="C69B5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66928" y="274320"/>
            <a:ext cx="9601200" cy="219456"/>
          </a:xfrm>
          <a:prstGeom prst="rect">
            <a:avLst/>
          </a:prstGeom>
          <a:noFill/>
          <a:ln/>
        </p:spPr>
        <p:txBody>
          <a:bodyPr wrap="square" lIns="0" tIns="0" rIns="0" bIns="0" rtlCol="0" anchor="ctr">
            <a:normAutofit/>
          </a:bodyPr>
          <a:lstStyle/>
          <a:p>
            <a:pPr marL="0" indent="0" algn="l">
              <a:buNone/>
            </a:pPr>
            <a:r>
              <a:rPr lang="en-US" sz="1400" b="1" kern="0" spc="100" dirty="0">
                <a:solidFill>
                  <a:srgbClr val="276487"/>
                </a:solidFill>
                <a:latin typeface="Times New Roman" panose="02020603050405020304" pitchFamily="18" charset="0"/>
                <a:ea typeface="Arial" pitchFamily="34" charset="-122"/>
                <a:cs typeface="Times New Roman" panose="02020603050405020304" pitchFamily="18" charset="0"/>
              </a:rPr>
              <a:t>PHẦN III • THỰC HÀNH 08 BƯỚC  |  NHÓM D</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76072" y="566928"/>
            <a:ext cx="10991088" cy="457200"/>
          </a:xfrm>
          <a:prstGeom prst="rect">
            <a:avLst/>
          </a:prstGeom>
          <a:noFill/>
          <a:ln/>
        </p:spPr>
        <p:txBody>
          <a:bodyPr wrap="square" lIns="0" tIns="0" rIns="0" bIns="0" rtlCol="0" anchor="ctr">
            <a:noAutofit/>
          </a:bodyPr>
          <a:lstStyle/>
          <a:p>
            <a:pPr marL="0" indent="0" algn="l">
              <a:buNone/>
            </a:pPr>
            <a:r>
              <a:rPr lang="en-US" sz="3200" b="1" dirty="0">
                <a:solidFill>
                  <a:srgbClr val="183A56"/>
                </a:solidFill>
                <a:latin typeface="Times New Roman" panose="02020603050405020304" pitchFamily="18" charset="0"/>
                <a:ea typeface="Arial" pitchFamily="34" charset="-122"/>
                <a:cs typeface="Times New Roman" panose="02020603050405020304" pitchFamily="18" charset="0"/>
              </a:rPr>
              <a:t>Bước 7 · Biểu D2: Lập phương án biên chế từng năm</a:t>
            </a:r>
            <a:endParaRPr lang="en-US" sz="32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61288"/>
            <a:ext cx="11027664" cy="0"/>
          </a:xfrm>
          <a:prstGeom prst="line">
            <a:avLst/>
          </a:prstGeom>
          <a:no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676656" y="1389888"/>
            <a:ext cx="3383280" cy="740664"/>
          </a:xfrm>
          <a:prstGeom prst="roundRect">
            <a:avLst>
              <a:gd name="adj" fmla="val 11111"/>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Shape 6"/>
          <p:cNvSpPr/>
          <p:nvPr/>
        </p:nvSpPr>
        <p:spPr>
          <a:xfrm>
            <a:off x="676656" y="1389888"/>
            <a:ext cx="50292" cy="740664"/>
          </a:xfrm>
          <a:prstGeom prst="rect">
            <a:avLst/>
          </a:prstGeom>
          <a:solidFill>
            <a:srgbClr val="276487"/>
          </a:solidFill>
          <a:ln w="12700">
            <a:solidFill>
              <a:srgbClr val="276487"/>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9" name="Text 7"/>
          <p:cNvSpPr/>
          <p:nvPr/>
        </p:nvSpPr>
        <p:spPr>
          <a:xfrm>
            <a:off x="804672" y="1481328"/>
            <a:ext cx="3163824" cy="246888"/>
          </a:xfrm>
          <a:prstGeom prst="rect">
            <a:avLst/>
          </a:prstGeom>
          <a:noFill/>
          <a:ln/>
        </p:spPr>
        <p:txBody>
          <a:bodyPr wrap="square" lIns="0" tIns="0" rIns="0" bIns="0" rtlCol="0" anchor="ctr">
            <a:noAutofit/>
          </a:bodyPr>
          <a:lstStyle/>
          <a:p>
            <a:pPr marL="0" indent="0" algn="l">
              <a:buNone/>
            </a:pPr>
            <a:r>
              <a:rPr lang="en-US" b="1" dirty="0">
                <a:solidFill>
                  <a:srgbClr val="276487"/>
                </a:solidFill>
                <a:latin typeface="Times New Roman" panose="02020603050405020304" pitchFamily="18" charset="0"/>
                <a:ea typeface="Arial" pitchFamily="34" charset="-122"/>
                <a:cs typeface="Times New Roman" panose="02020603050405020304" pitchFamily="18" charset="0"/>
              </a:rPr>
              <a:t>C3 · NHU CẦU NHÂN LỰC</a:t>
            </a:r>
            <a:endParaRPr lang="en-US" dirty="0">
              <a:latin typeface="Times New Roman" panose="02020603050405020304" pitchFamily="18" charset="0"/>
              <a:cs typeface="Times New Roman" panose="02020603050405020304" pitchFamily="18" charset="0"/>
            </a:endParaRPr>
          </a:p>
        </p:txBody>
      </p:sp>
      <p:sp>
        <p:nvSpPr>
          <p:cNvPr id="10" name="Text 8"/>
          <p:cNvSpPr/>
          <p:nvPr/>
        </p:nvSpPr>
        <p:spPr>
          <a:xfrm>
            <a:off x="804672" y="1819656"/>
            <a:ext cx="3154680" cy="219456"/>
          </a:xfrm>
          <a:prstGeom prst="rect">
            <a:avLst/>
          </a:prstGeom>
          <a:noFill/>
          <a:ln/>
        </p:spPr>
        <p:txBody>
          <a:bodyPr wrap="square" lIns="0" tIns="0" rIns="0" bIns="0" rtlCol="0" anchor="ctr">
            <a:noAutofit/>
          </a:bodyPr>
          <a:lstStyle/>
          <a:p>
            <a:pPr marL="0" indent="0" algn="l">
              <a:buNone/>
            </a:pPr>
            <a:r>
              <a:rPr lang="en-US" sz="1600" dirty="0">
                <a:solidFill>
                  <a:srgbClr val="5D7283"/>
                </a:solidFill>
                <a:latin typeface="Times New Roman" panose="02020603050405020304" pitchFamily="18" charset="0"/>
                <a:ea typeface="Arial" pitchFamily="34" charset="-122"/>
                <a:cs typeface="Times New Roman" panose="02020603050405020304" pitchFamily="18" charset="0"/>
              </a:rPr>
              <a:t>Theo nhiệm vụ, sản phẩm, khối lượng</a:t>
            </a:r>
            <a:endParaRPr lang="en-US" sz="1600" dirty="0">
              <a:latin typeface="Times New Roman" panose="02020603050405020304" pitchFamily="18" charset="0"/>
              <a:cs typeface="Times New Roman" panose="02020603050405020304" pitchFamily="18" charset="0"/>
            </a:endParaRPr>
          </a:p>
        </p:txBody>
      </p:sp>
      <p:sp>
        <p:nvSpPr>
          <p:cNvPr id="11" name="Shape 9"/>
          <p:cNvSpPr/>
          <p:nvPr/>
        </p:nvSpPr>
        <p:spPr>
          <a:xfrm>
            <a:off x="4389120" y="1389887"/>
            <a:ext cx="3383280" cy="822959"/>
          </a:xfrm>
          <a:prstGeom prst="roundRect">
            <a:avLst>
              <a:gd name="adj" fmla="val 11111"/>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Shape 10"/>
          <p:cNvSpPr/>
          <p:nvPr/>
        </p:nvSpPr>
        <p:spPr>
          <a:xfrm>
            <a:off x="4389120" y="1389888"/>
            <a:ext cx="50292" cy="740664"/>
          </a:xfrm>
          <a:prstGeom prst="rect">
            <a:avLst/>
          </a:prstGeom>
          <a:solidFill>
            <a:srgbClr val="276487"/>
          </a:solidFill>
          <a:ln w="12700">
            <a:solidFill>
              <a:srgbClr val="276487"/>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4517136" y="1481328"/>
            <a:ext cx="3163824" cy="246888"/>
          </a:xfrm>
          <a:prstGeom prst="rect">
            <a:avLst/>
          </a:prstGeom>
          <a:noFill/>
          <a:ln/>
        </p:spPr>
        <p:txBody>
          <a:bodyPr wrap="square" lIns="0" tIns="0" rIns="0" bIns="0" rtlCol="0" anchor="ctr">
            <a:noAutofit/>
          </a:bodyPr>
          <a:lstStyle/>
          <a:p>
            <a:pPr marL="0" indent="0" algn="l">
              <a:buNone/>
            </a:pPr>
            <a:r>
              <a:rPr lang="en-US" b="1" dirty="0">
                <a:solidFill>
                  <a:srgbClr val="276487"/>
                </a:solidFill>
                <a:latin typeface="Times New Roman" panose="02020603050405020304" pitchFamily="18" charset="0"/>
                <a:ea typeface="Arial" pitchFamily="34" charset="-122"/>
                <a:cs typeface="Times New Roman" panose="02020603050405020304" pitchFamily="18" charset="0"/>
              </a:rPr>
              <a:t>D1 · ĐỘI NGŨ HIỆN CÓ</a:t>
            </a:r>
            <a:endParaRPr lang="en-US" dirty="0">
              <a:latin typeface="Times New Roman" panose="02020603050405020304" pitchFamily="18" charset="0"/>
              <a:cs typeface="Times New Roman" panose="02020603050405020304" pitchFamily="18" charset="0"/>
            </a:endParaRPr>
          </a:p>
        </p:txBody>
      </p:sp>
      <p:sp>
        <p:nvSpPr>
          <p:cNvPr id="14" name="Text 12"/>
          <p:cNvSpPr/>
          <p:nvPr/>
        </p:nvSpPr>
        <p:spPr>
          <a:xfrm>
            <a:off x="4517136" y="1819656"/>
            <a:ext cx="3401568" cy="219451"/>
          </a:xfrm>
          <a:prstGeom prst="rect">
            <a:avLst/>
          </a:prstGeom>
          <a:noFill/>
          <a:ln/>
        </p:spPr>
        <p:txBody>
          <a:bodyPr wrap="square" lIns="0" tIns="0" rIns="0" bIns="0" rtlCol="0" anchor="ctr">
            <a:noAutofit/>
          </a:bodyPr>
          <a:lstStyle/>
          <a:p>
            <a:pPr marL="0" indent="0" algn="l">
              <a:buNone/>
            </a:pPr>
            <a:r>
              <a:rPr lang="en-US" sz="1600" dirty="0">
                <a:solidFill>
                  <a:srgbClr val="5D7283"/>
                </a:solidFill>
                <a:latin typeface="Times New Roman" panose="02020603050405020304" pitchFamily="18" charset="0"/>
                <a:ea typeface="Arial" pitchFamily="34" charset="-122"/>
                <a:cs typeface="Times New Roman" panose="02020603050405020304" pitchFamily="18" charset="0"/>
              </a:rPr>
              <a:t>Khả năng bố trí, kiêm nhiệm, </a:t>
            </a:r>
          </a:p>
          <a:p>
            <a:pPr marL="0" indent="0" algn="l">
              <a:buNone/>
            </a:pPr>
            <a:r>
              <a:rPr lang="en-US" sz="1600" dirty="0" err="1">
                <a:solidFill>
                  <a:srgbClr val="5D7283"/>
                </a:solidFill>
                <a:latin typeface="Times New Roman" panose="02020603050405020304" pitchFamily="18" charset="0"/>
                <a:ea typeface="Arial" pitchFamily="34" charset="-122"/>
                <a:cs typeface="Times New Roman" panose="02020603050405020304" pitchFamily="18" charset="0"/>
              </a:rPr>
              <a:t>điều</a:t>
            </a:r>
            <a:r>
              <a:rPr lang="en-US" sz="1600" dirty="0">
                <a:solidFill>
                  <a:srgbClr val="5D7283"/>
                </a:solidFill>
                <a:latin typeface="Times New Roman" panose="02020603050405020304" pitchFamily="18" charset="0"/>
                <a:ea typeface="Arial" pitchFamily="34" charset="-122"/>
                <a:cs typeface="Times New Roman" panose="02020603050405020304" pitchFamily="18" charset="0"/>
              </a:rPr>
              <a:t> chuyển</a:t>
            </a:r>
            <a:endParaRPr lang="en-US" sz="1600" dirty="0">
              <a:latin typeface="Times New Roman" panose="02020603050405020304" pitchFamily="18" charset="0"/>
              <a:cs typeface="Times New Roman" panose="02020603050405020304" pitchFamily="18" charset="0"/>
            </a:endParaRPr>
          </a:p>
        </p:txBody>
      </p:sp>
      <p:sp>
        <p:nvSpPr>
          <p:cNvPr id="15" name="Shape 13"/>
          <p:cNvSpPr/>
          <p:nvPr/>
        </p:nvSpPr>
        <p:spPr>
          <a:xfrm>
            <a:off x="8119872" y="1389888"/>
            <a:ext cx="3401568" cy="740664"/>
          </a:xfrm>
          <a:prstGeom prst="roundRect">
            <a:avLst>
              <a:gd name="adj" fmla="val 11111"/>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Shape 14"/>
          <p:cNvSpPr/>
          <p:nvPr/>
        </p:nvSpPr>
        <p:spPr>
          <a:xfrm>
            <a:off x="8119872" y="1389888"/>
            <a:ext cx="50292" cy="740664"/>
          </a:xfrm>
          <a:prstGeom prst="rect">
            <a:avLst/>
          </a:prstGeom>
          <a:solidFill>
            <a:srgbClr val="167B79"/>
          </a:solidFill>
          <a:ln w="12700">
            <a:solidFill>
              <a:srgbClr val="167B7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8247888" y="1481328"/>
            <a:ext cx="3355848" cy="210310"/>
          </a:xfrm>
          <a:prstGeom prst="rect">
            <a:avLst/>
          </a:prstGeom>
          <a:noFill/>
          <a:ln/>
        </p:spPr>
        <p:txBody>
          <a:bodyPr wrap="square" lIns="0" tIns="0" rIns="0" bIns="0" rtlCol="0" anchor="ctr">
            <a:noAutofit/>
          </a:bodyPr>
          <a:lstStyle/>
          <a:p>
            <a:pPr marL="0" indent="0" algn="l">
              <a:buNone/>
            </a:pPr>
            <a:r>
              <a:rPr lang="en-US" b="1" dirty="0">
                <a:solidFill>
                  <a:srgbClr val="167B79"/>
                </a:solidFill>
                <a:latin typeface="Times New Roman" panose="02020603050405020304" pitchFamily="18" charset="0"/>
                <a:ea typeface="Arial" pitchFamily="34" charset="-122"/>
                <a:cs typeface="Times New Roman" panose="02020603050405020304" pitchFamily="18" charset="0"/>
              </a:rPr>
              <a:t>D2 · PHƯƠNG ÁN TỪNG NĂM</a:t>
            </a:r>
            <a:endParaRPr lang="en-US" dirty="0">
              <a:latin typeface="Times New Roman" panose="02020603050405020304" pitchFamily="18" charset="0"/>
              <a:cs typeface="Times New Roman" panose="02020603050405020304" pitchFamily="18" charset="0"/>
            </a:endParaRPr>
          </a:p>
        </p:txBody>
      </p:sp>
      <p:sp>
        <p:nvSpPr>
          <p:cNvPr id="18" name="Text 16"/>
          <p:cNvSpPr/>
          <p:nvPr/>
        </p:nvSpPr>
        <p:spPr>
          <a:xfrm>
            <a:off x="8247888" y="1819655"/>
            <a:ext cx="3319272" cy="237743"/>
          </a:xfrm>
          <a:prstGeom prst="rect">
            <a:avLst/>
          </a:prstGeom>
          <a:noFill/>
          <a:ln/>
        </p:spPr>
        <p:txBody>
          <a:bodyPr wrap="square" lIns="0" tIns="0" rIns="0" bIns="0" rtlCol="0" anchor="ctr">
            <a:noAutofit/>
          </a:bodyPr>
          <a:lstStyle/>
          <a:p>
            <a:pPr marL="0" indent="0" algn="l">
              <a:buNone/>
            </a:pPr>
            <a:r>
              <a:rPr lang="en-US" sz="1600" dirty="0">
                <a:solidFill>
                  <a:srgbClr val="5D7283"/>
                </a:solidFill>
                <a:latin typeface="Times New Roman" panose="02020603050405020304" pitchFamily="18" charset="0"/>
                <a:ea typeface="Arial" pitchFamily="34" charset="-122"/>
                <a:cs typeface="Times New Roman" panose="02020603050405020304" pitchFamily="18" charset="0"/>
              </a:rPr>
              <a:t>Cân đối nhu cầu – nguồn lực – biên chế</a:t>
            </a:r>
            <a:endParaRPr lang="en-US" sz="1600" dirty="0">
              <a:latin typeface="Times New Roman" panose="02020603050405020304" pitchFamily="18" charset="0"/>
              <a:cs typeface="Times New Roman" panose="02020603050405020304" pitchFamily="18" charset="0"/>
            </a:endParaRPr>
          </a:p>
        </p:txBody>
      </p:sp>
      <p:sp>
        <p:nvSpPr>
          <p:cNvPr id="19" name="Shape 17"/>
          <p:cNvSpPr/>
          <p:nvPr/>
        </p:nvSpPr>
        <p:spPr>
          <a:xfrm>
            <a:off x="4123944" y="1645920"/>
            <a:ext cx="182880" cy="246888"/>
          </a:xfrm>
          <a:prstGeom prst="chevron">
            <a:avLst/>
          </a:prstGeom>
          <a:solidFill>
            <a:srgbClr val="C69B52"/>
          </a:solidFill>
          <a:ln w="12700">
            <a:solidFill>
              <a:srgbClr val="C69B5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0" name="Shape 18"/>
          <p:cNvSpPr/>
          <p:nvPr/>
        </p:nvSpPr>
        <p:spPr>
          <a:xfrm>
            <a:off x="7845552" y="1645920"/>
            <a:ext cx="182880" cy="246888"/>
          </a:xfrm>
          <a:prstGeom prst="chevron">
            <a:avLst/>
          </a:prstGeom>
          <a:solidFill>
            <a:srgbClr val="C69B52"/>
          </a:solidFill>
          <a:ln w="12700">
            <a:solidFill>
              <a:srgbClr val="C69B5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Text 19"/>
          <p:cNvSpPr/>
          <p:nvPr/>
        </p:nvSpPr>
        <p:spPr>
          <a:xfrm>
            <a:off x="713232" y="2322576"/>
            <a:ext cx="7955280" cy="246888"/>
          </a:xfrm>
          <a:prstGeom prst="rect">
            <a:avLst/>
          </a:prstGeom>
          <a:noFill/>
          <a:ln/>
        </p:spPr>
        <p:txBody>
          <a:bodyPr wrap="square" lIns="0" tIns="0" rIns="0" bIns="0" rtlCol="0" anchor="ctr">
            <a:noAutofit/>
          </a:bodyPr>
          <a:lstStyle/>
          <a:p>
            <a:pPr marL="0" indent="0" algn="l">
              <a:buNone/>
            </a:pPr>
            <a:r>
              <a:rPr lang="en-US" b="1" dirty="0">
                <a:solidFill>
                  <a:srgbClr val="183A56"/>
                </a:solidFill>
                <a:latin typeface="Times New Roman" panose="02020603050405020304" pitchFamily="18" charset="0"/>
                <a:ea typeface="Arial" pitchFamily="34" charset="-122"/>
                <a:cs typeface="Times New Roman" panose="02020603050405020304" pitchFamily="18" charset="0"/>
              </a:rPr>
              <a:t>LẬP RIÊNG PHƯƠNG ÁN CHO CẢ 05 NĂM</a:t>
            </a:r>
            <a:endParaRPr lang="en-US" dirty="0">
              <a:latin typeface="Times New Roman" panose="02020603050405020304" pitchFamily="18" charset="0"/>
              <a:cs typeface="Times New Roman" panose="02020603050405020304" pitchFamily="18" charset="0"/>
            </a:endParaRPr>
          </a:p>
        </p:txBody>
      </p:sp>
      <p:sp>
        <p:nvSpPr>
          <p:cNvPr id="22" name="Text 20"/>
          <p:cNvSpPr/>
          <p:nvPr/>
        </p:nvSpPr>
        <p:spPr>
          <a:xfrm>
            <a:off x="8513064" y="2322576"/>
            <a:ext cx="2980944" cy="246888"/>
          </a:xfrm>
          <a:prstGeom prst="rect">
            <a:avLst/>
          </a:prstGeom>
          <a:noFill/>
          <a:ln/>
        </p:spPr>
        <p:txBody>
          <a:bodyPr wrap="square" lIns="0" tIns="0" rIns="0" bIns="0" rtlCol="0" anchor="ctr">
            <a:normAutofit/>
          </a:bodyPr>
          <a:lstStyle/>
          <a:p>
            <a:pPr marL="0" indent="0" algn="r">
              <a:buNone/>
            </a:pPr>
            <a:r>
              <a:rPr lang="en-US" sz="1600" b="1" dirty="0">
                <a:solidFill>
                  <a:srgbClr val="AF434B"/>
                </a:solidFill>
                <a:latin typeface="Times New Roman" panose="02020603050405020304" pitchFamily="18" charset="0"/>
                <a:ea typeface="Arial" pitchFamily="34" charset="-122"/>
                <a:cs typeface="Times New Roman" panose="02020603050405020304" pitchFamily="18" charset="0"/>
              </a:rPr>
              <a:t>Không sao chép số kỳ gốc 2026</a:t>
            </a:r>
            <a:endParaRPr lang="en-US" sz="1600" dirty="0">
              <a:latin typeface="Times New Roman" panose="02020603050405020304" pitchFamily="18" charset="0"/>
              <a:cs typeface="Times New Roman" panose="02020603050405020304" pitchFamily="18" charset="0"/>
            </a:endParaRPr>
          </a:p>
        </p:txBody>
      </p:sp>
      <p:sp>
        <p:nvSpPr>
          <p:cNvPr id="23" name="Shape 21"/>
          <p:cNvSpPr/>
          <p:nvPr/>
        </p:nvSpPr>
        <p:spPr>
          <a:xfrm>
            <a:off x="685800" y="2724912"/>
            <a:ext cx="2112264" cy="685800"/>
          </a:xfrm>
          <a:prstGeom prst="roundRect">
            <a:avLst>
              <a:gd name="adj" fmla="val 12000"/>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4" name="Shape 22"/>
          <p:cNvSpPr/>
          <p:nvPr/>
        </p:nvSpPr>
        <p:spPr>
          <a:xfrm>
            <a:off x="685800" y="2724912"/>
            <a:ext cx="2112264" cy="73152"/>
          </a:xfrm>
          <a:prstGeom prst="rect">
            <a:avLst/>
          </a:prstGeom>
          <a:solidFill>
            <a:srgbClr val="276487"/>
          </a:solidFill>
          <a:ln w="12700">
            <a:solidFill>
              <a:srgbClr val="276487"/>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786384" y="2862072"/>
            <a:ext cx="1911096" cy="256032"/>
          </a:xfrm>
          <a:prstGeom prst="rect">
            <a:avLst/>
          </a:prstGeom>
          <a:noFill/>
          <a:ln/>
        </p:spPr>
        <p:txBody>
          <a:bodyPr wrap="square" lIns="0" tIns="0" rIns="0" bIns="0" rtlCol="0" anchor="ctr">
            <a:noAutofit/>
          </a:bodyPr>
          <a:lstStyle/>
          <a:p>
            <a:pPr marL="0" indent="0" algn="ctr">
              <a:buNone/>
            </a:pPr>
            <a:r>
              <a:rPr lang="en-US" sz="2800" b="1" dirty="0">
                <a:solidFill>
                  <a:srgbClr val="183A56"/>
                </a:solidFill>
                <a:latin typeface="Times New Roman" panose="02020603050405020304" pitchFamily="18" charset="0"/>
                <a:ea typeface="Arial" pitchFamily="34" charset="-122"/>
                <a:cs typeface="Times New Roman" panose="02020603050405020304" pitchFamily="18" charset="0"/>
              </a:rPr>
              <a:t>2027</a:t>
            </a:r>
            <a:endParaRPr lang="en-US" sz="2800" dirty="0">
              <a:latin typeface="Times New Roman" panose="02020603050405020304" pitchFamily="18" charset="0"/>
              <a:cs typeface="Times New Roman" panose="02020603050405020304" pitchFamily="18" charset="0"/>
            </a:endParaRPr>
          </a:p>
        </p:txBody>
      </p:sp>
      <p:sp>
        <p:nvSpPr>
          <p:cNvPr id="26" name="Text 24"/>
          <p:cNvSpPr/>
          <p:nvPr/>
        </p:nvSpPr>
        <p:spPr>
          <a:xfrm>
            <a:off x="777240" y="3154680"/>
            <a:ext cx="1929384" cy="173736"/>
          </a:xfrm>
          <a:prstGeom prst="rect">
            <a:avLst/>
          </a:prstGeom>
          <a:noFill/>
          <a:ln/>
        </p:spPr>
        <p:txBody>
          <a:bodyPr wrap="square" lIns="0" tIns="0" rIns="0" bIns="0" rtlCol="0" anchor="ctr">
            <a:noAutofit/>
          </a:bodyPr>
          <a:lstStyle/>
          <a:p>
            <a:pPr marL="0" indent="0" algn="ctr">
              <a:buNone/>
            </a:pPr>
            <a:r>
              <a:rPr lang="en-US" sz="1400" dirty="0">
                <a:solidFill>
                  <a:srgbClr val="5D7283"/>
                </a:solidFill>
                <a:latin typeface="Times New Roman" panose="02020603050405020304" pitchFamily="18" charset="0"/>
                <a:ea typeface="Arial" pitchFamily="34" charset="-122"/>
                <a:cs typeface="Times New Roman" panose="02020603050405020304" pitchFamily="18" charset="0"/>
              </a:rPr>
              <a:t>Căn cứ, dự báo riêng</a:t>
            </a:r>
            <a:endParaRPr lang="en-US" sz="1400" dirty="0">
              <a:latin typeface="Times New Roman" panose="02020603050405020304" pitchFamily="18" charset="0"/>
              <a:cs typeface="Times New Roman" panose="02020603050405020304" pitchFamily="18" charset="0"/>
            </a:endParaRPr>
          </a:p>
        </p:txBody>
      </p:sp>
      <p:sp>
        <p:nvSpPr>
          <p:cNvPr id="27" name="Shape 25"/>
          <p:cNvSpPr/>
          <p:nvPr/>
        </p:nvSpPr>
        <p:spPr>
          <a:xfrm>
            <a:off x="2916936" y="2724912"/>
            <a:ext cx="2112264" cy="685800"/>
          </a:xfrm>
          <a:prstGeom prst="roundRect">
            <a:avLst>
              <a:gd name="adj" fmla="val 12000"/>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Shape 26"/>
          <p:cNvSpPr/>
          <p:nvPr/>
        </p:nvSpPr>
        <p:spPr>
          <a:xfrm>
            <a:off x="2916936" y="2724912"/>
            <a:ext cx="2112264" cy="73152"/>
          </a:xfrm>
          <a:prstGeom prst="rect">
            <a:avLst/>
          </a:prstGeom>
          <a:solidFill>
            <a:srgbClr val="8AB4C6"/>
          </a:solidFill>
          <a:ln w="12700">
            <a:solidFill>
              <a:srgbClr val="8AB4C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9" name="Text 27"/>
          <p:cNvSpPr/>
          <p:nvPr/>
        </p:nvSpPr>
        <p:spPr>
          <a:xfrm>
            <a:off x="3017520" y="2862072"/>
            <a:ext cx="1911096" cy="256032"/>
          </a:xfrm>
          <a:prstGeom prst="rect">
            <a:avLst/>
          </a:prstGeom>
          <a:noFill/>
          <a:ln/>
        </p:spPr>
        <p:txBody>
          <a:bodyPr wrap="square" lIns="0" tIns="0" rIns="0" bIns="0" rtlCol="0" anchor="ctr">
            <a:noAutofit/>
          </a:bodyPr>
          <a:lstStyle/>
          <a:p>
            <a:pPr marL="0" indent="0" algn="ctr">
              <a:buNone/>
            </a:pPr>
            <a:r>
              <a:rPr lang="en-US" sz="2800" b="1" dirty="0">
                <a:solidFill>
                  <a:srgbClr val="183A56"/>
                </a:solidFill>
                <a:latin typeface="Times New Roman" panose="02020603050405020304" pitchFamily="18" charset="0"/>
                <a:ea typeface="Arial" pitchFamily="34" charset="-122"/>
                <a:cs typeface="Times New Roman" panose="02020603050405020304" pitchFamily="18" charset="0"/>
              </a:rPr>
              <a:t>2028</a:t>
            </a:r>
            <a:endParaRPr lang="en-US" sz="2800" dirty="0">
              <a:latin typeface="Times New Roman" panose="02020603050405020304" pitchFamily="18" charset="0"/>
              <a:cs typeface="Times New Roman" panose="02020603050405020304" pitchFamily="18" charset="0"/>
            </a:endParaRPr>
          </a:p>
        </p:txBody>
      </p:sp>
      <p:sp>
        <p:nvSpPr>
          <p:cNvPr id="30" name="Text 28"/>
          <p:cNvSpPr/>
          <p:nvPr/>
        </p:nvSpPr>
        <p:spPr>
          <a:xfrm>
            <a:off x="3008376" y="3154680"/>
            <a:ext cx="1929384" cy="173736"/>
          </a:xfrm>
          <a:prstGeom prst="rect">
            <a:avLst/>
          </a:prstGeom>
          <a:noFill/>
          <a:ln/>
        </p:spPr>
        <p:txBody>
          <a:bodyPr wrap="square" lIns="0" tIns="0" rIns="0" bIns="0" rtlCol="0" anchor="ctr">
            <a:noAutofit/>
          </a:bodyPr>
          <a:lstStyle/>
          <a:p>
            <a:pPr marL="0" indent="0" algn="ctr">
              <a:buNone/>
            </a:pPr>
            <a:r>
              <a:rPr lang="en-US" sz="1400" dirty="0">
                <a:solidFill>
                  <a:srgbClr val="5D7283"/>
                </a:solidFill>
                <a:latin typeface="Times New Roman" panose="02020603050405020304" pitchFamily="18" charset="0"/>
                <a:ea typeface="Arial" pitchFamily="34" charset="-122"/>
                <a:cs typeface="Times New Roman" panose="02020603050405020304" pitchFamily="18" charset="0"/>
              </a:rPr>
              <a:t>Căn cứ, dự báo riêng</a:t>
            </a:r>
            <a:endParaRPr lang="en-US" sz="1400" dirty="0">
              <a:latin typeface="Times New Roman" panose="02020603050405020304" pitchFamily="18" charset="0"/>
              <a:cs typeface="Times New Roman" panose="02020603050405020304" pitchFamily="18" charset="0"/>
            </a:endParaRPr>
          </a:p>
        </p:txBody>
      </p:sp>
      <p:sp>
        <p:nvSpPr>
          <p:cNvPr id="31" name="Shape 29"/>
          <p:cNvSpPr/>
          <p:nvPr/>
        </p:nvSpPr>
        <p:spPr>
          <a:xfrm>
            <a:off x="5148072" y="2724912"/>
            <a:ext cx="2112264" cy="685800"/>
          </a:xfrm>
          <a:prstGeom prst="roundRect">
            <a:avLst>
              <a:gd name="adj" fmla="val 12000"/>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Shape 30"/>
          <p:cNvSpPr/>
          <p:nvPr/>
        </p:nvSpPr>
        <p:spPr>
          <a:xfrm>
            <a:off x="5148072" y="2724912"/>
            <a:ext cx="2112264" cy="73152"/>
          </a:xfrm>
          <a:prstGeom prst="rect">
            <a:avLst/>
          </a:prstGeom>
          <a:solidFill>
            <a:srgbClr val="8AB4C6"/>
          </a:solidFill>
          <a:ln w="12700">
            <a:solidFill>
              <a:srgbClr val="8AB4C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5248656" y="2862072"/>
            <a:ext cx="1911096" cy="256032"/>
          </a:xfrm>
          <a:prstGeom prst="rect">
            <a:avLst/>
          </a:prstGeom>
          <a:noFill/>
          <a:ln/>
        </p:spPr>
        <p:txBody>
          <a:bodyPr wrap="square" lIns="0" tIns="0" rIns="0" bIns="0" rtlCol="0" anchor="ctr">
            <a:noAutofit/>
          </a:bodyPr>
          <a:lstStyle/>
          <a:p>
            <a:pPr marL="0" indent="0" algn="ctr">
              <a:buNone/>
            </a:pPr>
            <a:r>
              <a:rPr lang="en-US" sz="2800" b="1" dirty="0">
                <a:solidFill>
                  <a:srgbClr val="183A56"/>
                </a:solidFill>
                <a:latin typeface="Times New Roman" panose="02020603050405020304" pitchFamily="18" charset="0"/>
                <a:ea typeface="Arial" pitchFamily="34" charset="-122"/>
                <a:cs typeface="Times New Roman" panose="02020603050405020304" pitchFamily="18" charset="0"/>
              </a:rPr>
              <a:t>2029</a:t>
            </a:r>
            <a:endParaRPr lang="en-US" sz="2800" dirty="0">
              <a:latin typeface="Times New Roman" panose="02020603050405020304" pitchFamily="18" charset="0"/>
              <a:cs typeface="Times New Roman" panose="02020603050405020304" pitchFamily="18" charset="0"/>
            </a:endParaRPr>
          </a:p>
        </p:txBody>
      </p:sp>
      <p:sp>
        <p:nvSpPr>
          <p:cNvPr id="34" name="Text 32"/>
          <p:cNvSpPr/>
          <p:nvPr/>
        </p:nvSpPr>
        <p:spPr>
          <a:xfrm>
            <a:off x="5239512" y="3154680"/>
            <a:ext cx="1929384" cy="173736"/>
          </a:xfrm>
          <a:prstGeom prst="rect">
            <a:avLst/>
          </a:prstGeom>
          <a:noFill/>
          <a:ln/>
        </p:spPr>
        <p:txBody>
          <a:bodyPr wrap="square" lIns="0" tIns="0" rIns="0" bIns="0" rtlCol="0" anchor="ctr">
            <a:noAutofit/>
          </a:bodyPr>
          <a:lstStyle/>
          <a:p>
            <a:pPr marL="0" indent="0" algn="ctr">
              <a:buNone/>
            </a:pPr>
            <a:r>
              <a:rPr lang="en-US" sz="1400" dirty="0">
                <a:solidFill>
                  <a:srgbClr val="5D7283"/>
                </a:solidFill>
                <a:latin typeface="Times New Roman" panose="02020603050405020304" pitchFamily="18" charset="0"/>
                <a:ea typeface="Arial" pitchFamily="34" charset="-122"/>
                <a:cs typeface="Times New Roman" panose="02020603050405020304" pitchFamily="18" charset="0"/>
              </a:rPr>
              <a:t>Căn cứ, dự báo riêng</a:t>
            </a:r>
            <a:endParaRPr lang="en-US" sz="1400" dirty="0">
              <a:latin typeface="Times New Roman" panose="02020603050405020304" pitchFamily="18" charset="0"/>
              <a:cs typeface="Times New Roman" panose="02020603050405020304" pitchFamily="18" charset="0"/>
            </a:endParaRPr>
          </a:p>
        </p:txBody>
      </p:sp>
      <p:sp>
        <p:nvSpPr>
          <p:cNvPr id="35" name="Shape 33"/>
          <p:cNvSpPr/>
          <p:nvPr/>
        </p:nvSpPr>
        <p:spPr>
          <a:xfrm>
            <a:off x="7379208" y="2724912"/>
            <a:ext cx="2112264" cy="685800"/>
          </a:xfrm>
          <a:prstGeom prst="roundRect">
            <a:avLst>
              <a:gd name="adj" fmla="val 12000"/>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6" name="Shape 34"/>
          <p:cNvSpPr/>
          <p:nvPr/>
        </p:nvSpPr>
        <p:spPr>
          <a:xfrm>
            <a:off x="7379208" y="2724912"/>
            <a:ext cx="2112264" cy="73152"/>
          </a:xfrm>
          <a:prstGeom prst="rect">
            <a:avLst/>
          </a:prstGeom>
          <a:solidFill>
            <a:srgbClr val="8AB4C6"/>
          </a:solidFill>
          <a:ln w="12700">
            <a:solidFill>
              <a:srgbClr val="8AB4C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Text 35"/>
          <p:cNvSpPr/>
          <p:nvPr/>
        </p:nvSpPr>
        <p:spPr>
          <a:xfrm>
            <a:off x="7479792" y="2862072"/>
            <a:ext cx="1911096" cy="256032"/>
          </a:xfrm>
          <a:prstGeom prst="rect">
            <a:avLst/>
          </a:prstGeom>
          <a:noFill/>
          <a:ln/>
        </p:spPr>
        <p:txBody>
          <a:bodyPr wrap="square" lIns="0" tIns="0" rIns="0" bIns="0" rtlCol="0" anchor="ctr">
            <a:noAutofit/>
          </a:bodyPr>
          <a:lstStyle/>
          <a:p>
            <a:pPr marL="0" indent="0" algn="ctr">
              <a:buNone/>
            </a:pPr>
            <a:r>
              <a:rPr lang="en-US" sz="2800" b="1" dirty="0">
                <a:solidFill>
                  <a:srgbClr val="183A56"/>
                </a:solidFill>
                <a:latin typeface="Times New Roman" panose="02020603050405020304" pitchFamily="18" charset="0"/>
                <a:ea typeface="Arial" pitchFamily="34" charset="-122"/>
                <a:cs typeface="Times New Roman" panose="02020603050405020304" pitchFamily="18" charset="0"/>
              </a:rPr>
              <a:t>2030</a:t>
            </a:r>
            <a:endParaRPr lang="en-US" sz="2800" dirty="0">
              <a:latin typeface="Times New Roman" panose="02020603050405020304" pitchFamily="18" charset="0"/>
              <a:cs typeface="Times New Roman" panose="02020603050405020304" pitchFamily="18" charset="0"/>
            </a:endParaRPr>
          </a:p>
        </p:txBody>
      </p:sp>
      <p:sp>
        <p:nvSpPr>
          <p:cNvPr id="38" name="Text 36"/>
          <p:cNvSpPr/>
          <p:nvPr/>
        </p:nvSpPr>
        <p:spPr>
          <a:xfrm>
            <a:off x="7470648" y="3154680"/>
            <a:ext cx="1929384" cy="173736"/>
          </a:xfrm>
          <a:prstGeom prst="rect">
            <a:avLst/>
          </a:prstGeom>
          <a:noFill/>
          <a:ln/>
        </p:spPr>
        <p:txBody>
          <a:bodyPr wrap="square" lIns="0" tIns="0" rIns="0" bIns="0" rtlCol="0" anchor="ctr">
            <a:noAutofit/>
          </a:bodyPr>
          <a:lstStyle/>
          <a:p>
            <a:pPr marL="0" indent="0" algn="ctr">
              <a:buNone/>
            </a:pPr>
            <a:r>
              <a:rPr lang="en-US" sz="1400" dirty="0">
                <a:solidFill>
                  <a:srgbClr val="5D7283"/>
                </a:solidFill>
                <a:latin typeface="Times New Roman" panose="02020603050405020304" pitchFamily="18" charset="0"/>
                <a:ea typeface="Arial" pitchFamily="34" charset="-122"/>
                <a:cs typeface="Times New Roman" panose="02020603050405020304" pitchFamily="18" charset="0"/>
              </a:rPr>
              <a:t>Căn cứ, dự báo riêng</a:t>
            </a:r>
            <a:endParaRPr lang="en-US" sz="1400" dirty="0">
              <a:latin typeface="Times New Roman" panose="02020603050405020304" pitchFamily="18" charset="0"/>
              <a:cs typeface="Times New Roman" panose="02020603050405020304" pitchFamily="18" charset="0"/>
            </a:endParaRPr>
          </a:p>
        </p:txBody>
      </p:sp>
      <p:sp>
        <p:nvSpPr>
          <p:cNvPr id="39" name="Shape 37"/>
          <p:cNvSpPr/>
          <p:nvPr/>
        </p:nvSpPr>
        <p:spPr>
          <a:xfrm>
            <a:off x="9610344" y="2724912"/>
            <a:ext cx="2112264" cy="685800"/>
          </a:xfrm>
          <a:prstGeom prst="roundRect">
            <a:avLst>
              <a:gd name="adj" fmla="val 12000"/>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0" name="Shape 38"/>
          <p:cNvSpPr/>
          <p:nvPr/>
        </p:nvSpPr>
        <p:spPr>
          <a:xfrm>
            <a:off x="9610344" y="2724912"/>
            <a:ext cx="2112264" cy="73152"/>
          </a:xfrm>
          <a:prstGeom prst="rect">
            <a:avLst/>
          </a:prstGeom>
          <a:solidFill>
            <a:srgbClr val="167B79"/>
          </a:solidFill>
          <a:ln w="12700">
            <a:solidFill>
              <a:srgbClr val="167B7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1" name="Text 39"/>
          <p:cNvSpPr/>
          <p:nvPr/>
        </p:nvSpPr>
        <p:spPr>
          <a:xfrm>
            <a:off x="9710928" y="2862072"/>
            <a:ext cx="1911096" cy="256032"/>
          </a:xfrm>
          <a:prstGeom prst="rect">
            <a:avLst/>
          </a:prstGeom>
          <a:noFill/>
          <a:ln/>
        </p:spPr>
        <p:txBody>
          <a:bodyPr wrap="square" lIns="0" tIns="0" rIns="0" bIns="0" rtlCol="0" anchor="ctr">
            <a:noAutofit/>
          </a:bodyPr>
          <a:lstStyle/>
          <a:p>
            <a:pPr marL="0" indent="0" algn="ctr">
              <a:buNone/>
            </a:pPr>
            <a:r>
              <a:rPr lang="en-US" sz="2800" b="1" dirty="0">
                <a:solidFill>
                  <a:srgbClr val="183A56"/>
                </a:solidFill>
                <a:latin typeface="Times New Roman" panose="02020603050405020304" pitchFamily="18" charset="0"/>
                <a:ea typeface="Arial" pitchFamily="34" charset="-122"/>
                <a:cs typeface="Times New Roman" panose="02020603050405020304" pitchFamily="18" charset="0"/>
              </a:rPr>
              <a:t>2031</a:t>
            </a:r>
            <a:endParaRPr lang="en-US" sz="2800" dirty="0">
              <a:latin typeface="Times New Roman" panose="02020603050405020304" pitchFamily="18" charset="0"/>
              <a:cs typeface="Times New Roman" panose="02020603050405020304" pitchFamily="18" charset="0"/>
            </a:endParaRPr>
          </a:p>
        </p:txBody>
      </p:sp>
      <p:sp>
        <p:nvSpPr>
          <p:cNvPr id="42" name="Text 40"/>
          <p:cNvSpPr/>
          <p:nvPr/>
        </p:nvSpPr>
        <p:spPr>
          <a:xfrm>
            <a:off x="9701784" y="3154680"/>
            <a:ext cx="1929384" cy="173736"/>
          </a:xfrm>
          <a:prstGeom prst="rect">
            <a:avLst/>
          </a:prstGeom>
          <a:noFill/>
          <a:ln/>
        </p:spPr>
        <p:txBody>
          <a:bodyPr wrap="square" lIns="0" tIns="0" rIns="0" bIns="0" rtlCol="0" anchor="ctr">
            <a:noAutofit/>
          </a:bodyPr>
          <a:lstStyle/>
          <a:p>
            <a:pPr marL="0" indent="0" algn="ctr">
              <a:buNone/>
            </a:pPr>
            <a:r>
              <a:rPr lang="en-US" sz="1400" dirty="0">
                <a:solidFill>
                  <a:srgbClr val="5D7283"/>
                </a:solidFill>
                <a:latin typeface="Times New Roman" panose="02020603050405020304" pitchFamily="18" charset="0"/>
                <a:ea typeface="Arial" pitchFamily="34" charset="-122"/>
                <a:cs typeface="Times New Roman" panose="02020603050405020304" pitchFamily="18" charset="0"/>
              </a:rPr>
              <a:t>Căn cứ, dự báo riêng</a:t>
            </a:r>
            <a:endParaRPr lang="en-US" sz="1400" dirty="0">
              <a:latin typeface="Times New Roman" panose="02020603050405020304" pitchFamily="18" charset="0"/>
              <a:cs typeface="Times New Roman" panose="02020603050405020304" pitchFamily="18" charset="0"/>
            </a:endParaRPr>
          </a:p>
        </p:txBody>
      </p:sp>
      <p:sp>
        <p:nvSpPr>
          <p:cNvPr id="43" name="Shape 41"/>
          <p:cNvSpPr/>
          <p:nvPr/>
        </p:nvSpPr>
        <p:spPr>
          <a:xfrm>
            <a:off x="685800" y="3666744"/>
            <a:ext cx="5303520" cy="1463040"/>
          </a:xfrm>
          <a:prstGeom prst="roundRect">
            <a:avLst>
              <a:gd name="adj" fmla="val 7383"/>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4" name="Shape 42"/>
          <p:cNvSpPr/>
          <p:nvPr/>
        </p:nvSpPr>
        <p:spPr>
          <a:xfrm>
            <a:off x="896112" y="3849624"/>
            <a:ext cx="1700784" cy="301752"/>
          </a:xfrm>
          <a:prstGeom prst="roundRect">
            <a:avLst>
              <a:gd name="adj" fmla="val 39394"/>
            </a:avLst>
          </a:prstGeom>
          <a:solidFill>
            <a:srgbClr val="276487"/>
          </a:solidFill>
          <a:ln w="12700">
            <a:solidFill>
              <a:srgbClr val="276487"/>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5" name="Text 43"/>
          <p:cNvSpPr/>
          <p:nvPr/>
        </p:nvSpPr>
        <p:spPr>
          <a:xfrm>
            <a:off x="923544" y="3877056"/>
            <a:ext cx="1645920" cy="24688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01  ĐỐI CHIẾU</a:t>
            </a:r>
            <a:endParaRPr lang="en-US" sz="1600" dirty="0">
              <a:latin typeface="Times New Roman" panose="02020603050405020304" pitchFamily="18" charset="0"/>
              <a:cs typeface="Times New Roman" panose="02020603050405020304" pitchFamily="18" charset="0"/>
            </a:endParaRPr>
          </a:p>
        </p:txBody>
      </p:sp>
      <p:sp>
        <p:nvSpPr>
          <p:cNvPr id="46" name="Text 44"/>
          <p:cNvSpPr/>
          <p:nvPr/>
        </p:nvSpPr>
        <p:spPr>
          <a:xfrm>
            <a:off x="905256" y="4288536"/>
            <a:ext cx="4828032" cy="301752"/>
          </a:xfrm>
          <a:prstGeom prst="rect">
            <a:avLst/>
          </a:prstGeom>
          <a:noFill/>
          <a:ln/>
        </p:spPr>
        <p:txBody>
          <a:bodyPr wrap="square" lIns="0" tIns="0" rIns="0" bIns="0" rtlCol="0" anchor="ctr">
            <a:noAutofit/>
          </a:bodyPr>
          <a:lstStyle/>
          <a:p>
            <a:pPr marL="0" indent="0" algn="l">
              <a:buNone/>
            </a:pPr>
            <a:r>
              <a:rPr lang="en-US" b="1" dirty="0">
                <a:solidFill>
                  <a:srgbClr val="183A56"/>
                </a:solidFill>
                <a:latin typeface="Times New Roman" panose="02020603050405020304" pitchFamily="18" charset="0"/>
                <a:ea typeface="Arial" pitchFamily="34" charset="-122"/>
                <a:cs typeface="Times New Roman" panose="02020603050405020304" pitchFamily="18" charset="0"/>
              </a:rPr>
              <a:t>Nơi thiếu, nơi thừa; mất cân đối cơ cấu, năng lực</a:t>
            </a:r>
            <a:endParaRPr lang="en-US" dirty="0">
              <a:latin typeface="Times New Roman" panose="02020603050405020304" pitchFamily="18" charset="0"/>
              <a:cs typeface="Times New Roman" panose="02020603050405020304" pitchFamily="18" charset="0"/>
            </a:endParaRPr>
          </a:p>
        </p:txBody>
      </p:sp>
      <p:sp>
        <p:nvSpPr>
          <p:cNvPr id="47" name="Text 45"/>
          <p:cNvSpPr/>
          <p:nvPr/>
        </p:nvSpPr>
        <p:spPr>
          <a:xfrm>
            <a:off x="905256" y="4700016"/>
            <a:ext cx="4773168" cy="228600"/>
          </a:xfrm>
          <a:prstGeom prst="rect">
            <a:avLst/>
          </a:prstGeom>
          <a:noFill/>
          <a:ln/>
        </p:spPr>
        <p:txBody>
          <a:bodyPr wrap="square" lIns="0" tIns="0" rIns="0" bIns="0" rtlCol="0" anchor="ctr">
            <a:noAutofit/>
          </a:bodyPr>
          <a:lstStyle/>
          <a:p>
            <a:pPr marL="0" indent="0" algn="l">
              <a:buNone/>
            </a:pPr>
            <a:r>
              <a:rPr lang="en-US" sz="1600" dirty="0">
                <a:solidFill>
                  <a:srgbClr val="5D7283"/>
                </a:solidFill>
                <a:latin typeface="Times New Roman" panose="02020603050405020304" pitchFamily="18" charset="0"/>
                <a:ea typeface="Arial" pitchFamily="34" charset="-122"/>
                <a:cs typeface="Times New Roman" panose="02020603050405020304" pitchFamily="18" charset="0"/>
              </a:rPr>
              <a:t>Ưu tiên bố trí lại, điều chuyển, đào tạo và dùng chung nhân lực.</a:t>
            </a:r>
            <a:endParaRPr lang="en-US" sz="1600" dirty="0">
              <a:latin typeface="Times New Roman" panose="02020603050405020304" pitchFamily="18" charset="0"/>
              <a:cs typeface="Times New Roman" panose="02020603050405020304" pitchFamily="18" charset="0"/>
            </a:endParaRPr>
          </a:p>
        </p:txBody>
      </p:sp>
      <p:sp>
        <p:nvSpPr>
          <p:cNvPr id="48" name="Shape 46"/>
          <p:cNvSpPr/>
          <p:nvPr/>
        </p:nvSpPr>
        <p:spPr>
          <a:xfrm>
            <a:off x="6208776" y="3666744"/>
            <a:ext cx="5294376" cy="1481328"/>
          </a:xfrm>
          <a:prstGeom prst="roundRect">
            <a:avLst>
              <a:gd name="adj" fmla="val 7383"/>
            </a:avLst>
          </a:prstGeom>
          <a:solidFill>
            <a:srgbClr val="FFFFFF"/>
          </a:solid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9" name="Shape 47"/>
          <p:cNvSpPr/>
          <p:nvPr/>
        </p:nvSpPr>
        <p:spPr>
          <a:xfrm>
            <a:off x="6428232" y="3849624"/>
            <a:ext cx="2432304" cy="301752"/>
          </a:xfrm>
          <a:prstGeom prst="roundRect">
            <a:avLst>
              <a:gd name="adj" fmla="val 39394"/>
            </a:avLst>
          </a:prstGeom>
          <a:solidFill>
            <a:srgbClr val="167B79"/>
          </a:solidFill>
          <a:ln w="12700">
            <a:solidFill>
              <a:srgbClr val="167B7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0" name="Text 48"/>
          <p:cNvSpPr/>
          <p:nvPr/>
        </p:nvSpPr>
        <p:spPr>
          <a:xfrm>
            <a:off x="6455664" y="3877056"/>
            <a:ext cx="2377440" cy="24688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02  GIẢI TRÌNH CĂN CỨ</a:t>
            </a:r>
            <a:endParaRPr lang="en-US" sz="1600" dirty="0">
              <a:latin typeface="Times New Roman" panose="02020603050405020304" pitchFamily="18" charset="0"/>
              <a:cs typeface="Times New Roman" panose="02020603050405020304" pitchFamily="18" charset="0"/>
            </a:endParaRPr>
          </a:p>
        </p:txBody>
      </p:sp>
      <p:sp>
        <p:nvSpPr>
          <p:cNvPr id="51" name="Text 49"/>
          <p:cNvSpPr/>
          <p:nvPr/>
        </p:nvSpPr>
        <p:spPr>
          <a:xfrm>
            <a:off x="6446520" y="4251960"/>
            <a:ext cx="4681728" cy="283464"/>
          </a:xfrm>
          <a:prstGeom prst="rect">
            <a:avLst/>
          </a:prstGeom>
          <a:noFill/>
          <a:ln/>
        </p:spPr>
        <p:txBody>
          <a:bodyPr wrap="square" lIns="0" tIns="0" rIns="0" bIns="0" rtlCol="0" anchor="ctr">
            <a:noAutofit/>
          </a:bodyPr>
          <a:lstStyle/>
          <a:p>
            <a:pPr marL="0" indent="0" algn="l">
              <a:buNone/>
            </a:pPr>
            <a:r>
              <a:rPr lang="en-US" b="1" dirty="0">
                <a:solidFill>
                  <a:srgbClr val="183A56"/>
                </a:solidFill>
                <a:latin typeface="Times New Roman" panose="02020603050405020304" pitchFamily="18" charset="0"/>
                <a:ea typeface="Arial" pitchFamily="34" charset="-122"/>
                <a:cs typeface="Times New Roman" panose="02020603050405020304" pitchFamily="18" charset="0"/>
              </a:rPr>
              <a:t>Nhiệm vụ, khối lượng, quy mô phục vụ, địa bàn</a:t>
            </a:r>
            <a:endParaRPr lang="en-US" dirty="0">
              <a:latin typeface="Times New Roman" panose="02020603050405020304" pitchFamily="18" charset="0"/>
              <a:cs typeface="Times New Roman" panose="02020603050405020304" pitchFamily="18" charset="0"/>
            </a:endParaRPr>
          </a:p>
        </p:txBody>
      </p:sp>
      <p:sp>
        <p:nvSpPr>
          <p:cNvPr id="52" name="Text 50"/>
          <p:cNvSpPr/>
          <p:nvPr/>
        </p:nvSpPr>
        <p:spPr>
          <a:xfrm>
            <a:off x="6446520" y="4645152"/>
            <a:ext cx="4709160" cy="338328"/>
          </a:xfrm>
          <a:prstGeom prst="rect">
            <a:avLst/>
          </a:prstGeom>
          <a:noFill/>
          <a:ln/>
        </p:spPr>
        <p:txBody>
          <a:bodyPr wrap="square" lIns="0" tIns="0" rIns="0" bIns="0" rtlCol="0" anchor="ctr">
            <a:noAutofit/>
          </a:bodyPr>
          <a:lstStyle/>
          <a:p>
            <a:pPr marL="0" indent="0" algn="l">
              <a:buNone/>
            </a:pPr>
            <a:r>
              <a:rPr lang="en-US" sz="1600" dirty="0">
                <a:solidFill>
                  <a:srgbClr val="5D7283"/>
                </a:solidFill>
                <a:latin typeface="Times New Roman" panose="02020603050405020304" pitchFamily="18" charset="0"/>
                <a:ea typeface="Arial" pitchFamily="34" charset="-122"/>
                <a:cs typeface="Times New Roman" panose="02020603050405020304" pitchFamily="18" charset="0"/>
              </a:rPr>
              <a:t>Chuyển đổi số, tổ chức bộ máy, nhân lực, kinh phí và điều kiện thực hiện.</a:t>
            </a:r>
            <a:endParaRPr lang="en-US" sz="1600" dirty="0">
              <a:latin typeface="Times New Roman" panose="02020603050405020304" pitchFamily="18" charset="0"/>
              <a:cs typeface="Times New Roman" panose="02020603050405020304" pitchFamily="18" charset="0"/>
            </a:endParaRPr>
          </a:p>
        </p:txBody>
      </p:sp>
      <p:sp>
        <p:nvSpPr>
          <p:cNvPr id="53" name="Shape 51"/>
          <p:cNvSpPr/>
          <p:nvPr/>
        </p:nvSpPr>
        <p:spPr>
          <a:xfrm>
            <a:off x="676656" y="5230368"/>
            <a:ext cx="10826496" cy="475488"/>
          </a:xfrm>
          <a:prstGeom prst="roundRect">
            <a:avLst>
              <a:gd name="adj" fmla="val 15385"/>
            </a:avLst>
          </a:prstGeom>
          <a:solidFill>
            <a:srgbClr val="FFF0EE"/>
          </a:solidFill>
          <a:ln w="12700">
            <a:solidFill>
              <a:srgbClr val="FFF0EE"/>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4" name="Text 52"/>
          <p:cNvSpPr/>
          <p:nvPr/>
        </p:nvSpPr>
        <p:spPr>
          <a:xfrm>
            <a:off x="859536" y="5321808"/>
            <a:ext cx="10415016" cy="256032"/>
          </a:xfrm>
          <a:prstGeom prst="rect">
            <a:avLst/>
          </a:prstGeom>
          <a:noFill/>
          <a:ln/>
        </p:spPr>
        <p:txBody>
          <a:bodyPr wrap="square" lIns="0" tIns="0" rIns="0" bIns="0" rtlCol="0" anchor="ctr">
            <a:normAutofit/>
          </a:bodyPr>
          <a:lstStyle/>
          <a:p>
            <a:pPr marL="0" indent="0" algn="ctr">
              <a:buNone/>
            </a:pPr>
            <a:r>
              <a:rPr lang="en-US" sz="1600" b="1" dirty="0">
                <a:solidFill>
                  <a:srgbClr val="AF434B"/>
                </a:solidFill>
                <a:latin typeface="Times New Roman" panose="02020603050405020304" pitchFamily="18" charset="0"/>
                <a:ea typeface="Arial" pitchFamily="34" charset="-122"/>
                <a:cs typeface="Times New Roman" panose="02020603050405020304" pitchFamily="18" charset="0"/>
              </a:rPr>
              <a:t>DỰ BÁO: Mỗi thay đổi phải rõ căn cứ, thời điểm tác động; chưa chắc chắn thì ghi là giả định để cập nhật.</a:t>
            </a:r>
            <a:endParaRPr lang="en-US" sz="1600" dirty="0">
              <a:latin typeface="Times New Roman" panose="02020603050405020304" pitchFamily="18" charset="0"/>
              <a:cs typeface="Times New Roman" panose="02020603050405020304" pitchFamily="18" charset="0"/>
            </a:endParaRPr>
          </a:p>
        </p:txBody>
      </p:sp>
      <p:sp>
        <p:nvSpPr>
          <p:cNvPr id="55" name="Shape 53"/>
          <p:cNvSpPr/>
          <p:nvPr/>
        </p:nvSpPr>
        <p:spPr>
          <a:xfrm>
            <a:off x="676656" y="5806440"/>
            <a:ext cx="10826496" cy="493776"/>
          </a:xfrm>
          <a:prstGeom prst="roundRect">
            <a:avLst>
              <a:gd name="adj" fmla="val 14815"/>
            </a:avLst>
          </a:prstGeom>
          <a:solidFill>
            <a:srgbClr val="EAF6F2"/>
          </a:solidFill>
          <a:ln w="12700">
            <a:solidFill>
              <a:srgbClr val="EAF6F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6" name="Text 54"/>
          <p:cNvSpPr/>
          <p:nvPr/>
        </p:nvSpPr>
        <p:spPr>
          <a:xfrm>
            <a:off x="859536" y="5897880"/>
            <a:ext cx="10415016" cy="265176"/>
          </a:xfrm>
          <a:prstGeom prst="rect">
            <a:avLst/>
          </a:prstGeom>
          <a:noFill/>
          <a:ln/>
        </p:spPr>
        <p:txBody>
          <a:bodyPr wrap="square" lIns="0" tIns="0" rIns="0" bIns="0" rtlCol="0" anchor="ctr">
            <a:normAutofit/>
          </a:bodyPr>
          <a:lstStyle/>
          <a:p>
            <a:pPr marL="0" indent="0" algn="ctr">
              <a:buNone/>
            </a:pPr>
            <a:r>
              <a:rPr lang="en-US" sz="1600" b="1" dirty="0">
                <a:solidFill>
                  <a:srgbClr val="167B79"/>
                </a:solidFill>
                <a:latin typeface="Times New Roman" panose="02020603050405020304" pitchFamily="18" charset="0"/>
                <a:ea typeface="Arial" pitchFamily="34" charset="-122"/>
                <a:cs typeface="Times New Roman" panose="02020603050405020304" pitchFamily="18" charset="0"/>
              </a:rPr>
              <a:t>CHỈ dùng kết quả tự liên kết khi dự báo đúng năm đã được kiểm chứng, xác nhận. Chưa đủ căn cứ thì bổ sung.</a:t>
            </a:r>
            <a:endParaRPr lang="en-US" sz="1600" dirty="0">
              <a:latin typeface="Times New Roman" panose="02020603050405020304" pitchFamily="18" charset="0"/>
              <a:cs typeface="Times New Roman" panose="02020603050405020304" pitchFamily="18" charset="0"/>
            </a:endParaRPr>
          </a:p>
        </p:txBody>
      </p:sp>
      <p:sp>
        <p:nvSpPr>
          <p:cNvPr id="57" name="Shape 55"/>
          <p:cNvSpPr/>
          <p:nvPr/>
        </p:nvSpPr>
        <p:spPr>
          <a:xfrm>
            <a:off x="539496" y="6473952"/>
            <a:ext cx="11146536" cy="0"/>
          </a:xfrm>
          <a:prstGeom prst="line">
            <a:avLst/>
          </a:prstGeom>
          <a:noFill/>
          <a:ln w="11430">
            <a:solidFill>
              <a:srgbClr val="D8E3E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8" name="Text 56"/>
          <p:cNvSpPr/>
          <p:nvPr/>
        </p:nvSpPr>
        <p:spPr>
          <a:xfrm>
            <a:off x="630936" y="6528816"/>
            <a:ext cx="10396728" cy="201168"/>
          </a:xfrm>
          <a:prstGeom prst="rect">
            <a:avLst/>
          </a:prstGeom>
          <a:noFill/>
          <a:ln/>
        </p:spPr>
        <p:txBody>
          <a:bodyPr wrap="square" lIns="0" tIns="0" rIns="0" bIns="0" rtlCol="0" anchor="ctr">
            <a:normAutofit/>
          </a:bodyPr>
          <a:lstStyle/>
          <a:p>
            <a:pPr marL="0" indent="0" algn="l">
              <a:buNone/>
            </a:pPr>
            <a:r>
              <a:rPr lang="en-US" sz="1200" dirty="0">
                <a:solidFill>
                  <a:srgbClr val="5D7283"/>
                </a:solidFill>
                <a:latin typeface="Times New Roman" panose="02020603050405020304" pitchFamily="18" charset="0"/>
                <a:ea typeface="Arial" pitchFamily="34" charset="-122"/>
                <a:cs typeface="Times New Roman" panose="02020603050405020304" pitchFamily="18" charset="0"/>
              </a:rPr>
              <a:t>Giao, điều chỉnh biên chế theo thẩm quyền tại Quy định 183-QĐ/TW (02/6/2026); không tự động theo số người quy đổi.</a:t>
            </a:r>
            <a:endParaRPr lang="en-US" sz="1200" dirty="0">
              <a:latin typeface="Times New Roman" panose="02020603050405020304" pitchFamily="18" charset="0"/>
              <a:cs typeface="Times New Roman" panose="02020603050405020304" pitchFamily="18" charset="0"/>
            </a:endParaRPr>
          </a:p>
        </p:txBody>
      </p:sp>
      <p:sp>
        <p:nvSpPr>
          <p:cNvPr id="59" name="Text 57"/>
          <p:cNvSpPr/>
          <p:nvPr/>
        </p:nvSpPr>
        <p:spPr>
          <a:xfrm>
            <a:off x="11247120" y="6501384"/>
            <a:ext cx="356616" cy="219456"/>
          </a:xfrm>
          <a:prstGeom prst="rect">
            <a:avLst/>
          </a:prstGeom>
          <a:noFill/>
          <a:ln/>
        </p:spPr>
        <p:txBody>
          <a:bodyPr wrap="square" lIns="0" tIns="0" rIns="0" bIns="0" rtlCol="0" anchor="ctr">
            <a:normAutofit/>
          </a:bodyPr>
          <a:lstStyle/>
          <a:p>
            <a:pPr marL="0" indent="0" algn="r">
              <a:buNone/>
            </a:pPr>
            <a:r>
              <a:rPr lang="en-US" sz="1400" b="1" dirty="0">
                <a:solidFill>
                  <a:srgbClr val="5D7283"/>
                </a:solidFill>
                <a:latin typeface="Times New Roman" panose="02020603050405020304" pitchFamily="18" charset="0"/>
                <a:ea typeface="Arial" pitchFamily="34" charset="-122"/>
                <a:cs typeface="Times New Roman" panose="02020603050405020304" pitchFamily="18" charset="0"/>
              </a:rPr>
              <a:t>24</a:t>
            </a:r>
            <a:endParaRPr lang="en-US"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6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III • XÁC NHẬN KẾT QUẢ</a:t>
            </a:r>
            <a:endParaRPr lang="en-US" sz="16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Bước 8 · Kiểm tra, xác nhận và gửi hồ sơ</a:t>
            </a:r>
            <a:endParaRPr lang="en-US" sz="28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Autofit/>
          </a:bodyPr>
          <a:lstStyle/>
          <a:p>
            <a:pPr marL="0" indent="0" algn="l">
              <a:buNone/>
            </a:pPr>
            <a:r>
              <a:rPr lang="en-US" sz="14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4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Autofit/>
          </a:bodyPr>
          <a:lstStyle/>
          <a:p>
            <a:pPr marL="0" indent="0" algn="r">
              <a:buNone/>
            </a:pPr>
            <a:r>
              <a:rPr lang="en-US" sz="1600" b="1" dirty="0">
                <a:solidFill>
                  <a:srgbClr val="61758A"/>
                </a:solidFill>
                <a:latin typeface="Times New Roman" panose="02020603050405020304" pitchFamily="18" charset="0"/>
                <a:ea typeface="Arial" pitchFamily="34" charset="-122"/>
                <a:cs typeface="Times New Roman" panose="02020603050405020304" pitchFamily="18" charset="0"/>
              </a:rPr>
              <a:t>25</a:t>
            </a:r>
            <a:endParaRPr lang="en-US" sz="1600" dirty="0">
              <a:latin typeface="Times New Roman" panose="02020603050405020304" pitchFamily="18" charset="0"/>
              <a:cs typeface="Times New Roman" panose="02020603050405020304" pitchFamily="18" charset="0"/>
            </a:endParaRPr>
          </a:p>
        </p:txBody>
      </p:sp>
      <p:sp>
        <p:nvSpPr>
          <p:cNvPr id="10" name="Shape 8"/>
          <p:cNvSpPr/>
          <p:nvPr/>
        </p:nvSpPr>
        <p:spPr>
          <a:xfrm>
            <a:off x="61264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1" name="Text 9"/>
          <p:cNvSpPr/>
          <p:nvPr/>
        </p:nvSpPr>
        <p:spPr>
          <a:xfrm>
            <a:off x="61264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A1</a:t>
            </a:r>
            <a:endParaRPr lang="en-US" dirty="0">
              <a:latin typeface="Times New Roman" panose="02020603050405020304" pitchFamily="18" charset="0"/>
              <a:cs typeface="Times New Roman" panose="02020603050405020304" pitchFamily="18" charset="0"/>
            </a:endParaRPr>
          </a:p>
        </p:txBody>
      </p:sp>
      <p:sp>
        <p:nvSpPr>
          <p:cNvPr id="12" name="Shape 10"/>
          <p:cNvSpPr/>
          <p:nvPr/>
        </p:nvSpPr>
        <p:spPr>
          <a:xfrm>
            <a:off x="202082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3" name="Text 11"/>
          <p:cNvSpPr/>
          <p:nvPr/>
        </p:nvSpPr>
        <p:spPr>
          <a:xfrm>
            <a:off x="202082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A2</a:t>
            </a:r>
            <a:endParaRPr lang="en-US" dirty="0">
              <a:latin typeface="Times New Roman" panose="02020603050405020304" pitchFamily="18" charset="0"/>
              <a:cs typeface="Times New Roman" panose="02020603050405020304" pitchFamily="18" charset="0"/>
            </a:endParaRPr>
          </a:p>
        </p:txBody>
      </p:sp>
      <p:sp>
        <p:nvSpPr>
          <p:cNvPr id="14" name="Shape 12"/>
          <p:cNvSpPr/>
          <p:nvPr/>
        </p:nvSpPr>
        <p:spPr>
          <a:xfrm>
            <a:off x="3429000"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5" name="Text 13"/>
          <p:cNvSpPr/>
          <p:nvPr/>
        </p:nvSpPr>
        <p:spPr>
          <a:xfrm>
            <a:off x="342900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B1</a:t>
            </a:r>
            <a:endParaRPr lang="en-US" dirty="0">
              <a:latin typeface="Times New Roman" panose="02020603050405020304" pitchFamily="18" charset="0"/>
              <a:cs typeface="Times New Roman" panose="02020603050405020304" pitchFamily="18" charset="0"/>
            </a:endParaRPr>
          </a:p>
        </p:txBody>
      </p:sp>
      <p:sp>
        <p:nvSpPr>
          <p:cNvPr id="16" name="Shape 14"/>
          <p:cNvSpPr/>
          <p:nvPr/>
        </p:nvSpPr>
        <p:spPr>
          <a:xfrm>
            <a:off x="4837176"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7" name="Text 15"/>
          <p:cNvSpPr/>
          <p:nvPr/>
        </p:nvSpPr>
        <p:spPr>
          <a:xfrm>
            <a:off x="4837176"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B2</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6245352"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9" name="Text 17"/>
          <p:cNvSpPr/>
          <p:nvPr/>
        </p:nvSpPr>
        <p:spPr>
          <a:xfrm>
            <a:off x="6245352"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C1/C2</a:t>
            </a:r>
            <a:endParaRPr lang="en-US" dirty="0">
              <a:latin typeface="Times New Roman" panose="02020603050405020304" pitchFamily="18" charset="0"/>
              <a:cs typeface="Times New Roman" panose="02020603050405020304" pitchFamily="18" charset="0"/>
            </a:endParaRPr>
          </a:p>
        </p:txBody>
      </p:sp>
      <p:sp>
        <p:nvSpPr>
          <p:cNvPr id="20" name="Shape 18"/>
          <p:cNvSpPr/>
          <p:nvPr/>
        </p:nvSpPr>
        <p:spPr>
          <a:xfrm>
            <a:off x="7653528"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1" name="Text 19"/>
          <p:cNvSpPr/>
          <p:nvPr/>
        </p:nvSpPr>
        <p:spPr>
          <a:xfrm>
            <a:off x="7653528"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C3</a:t>
            </a:r>
            <a:endParaRPr lang="en-US" dirty="0">
              <a:latin typeface="Times New Roman" panose="02020603050405020304" pitchFamily="18" charset="0"/>
              <a:cs typeface="Times New Roman" panose="02020603050405020304" pitchFamily="18" charset="0"/>
            </a:endParaRPr>
          </a:p>
        </p:txBody>
      </p:sp>
      <p:sp>
        <p:nvSpPr>
          <p:cNvPr id="22" name="Shape 20"/>
          <p:cNvSpPr/>
          <p:nvPr/>
        </p:nvSpPr>
        <p:spPr>
          <a:xfrm>
            <a:off x="9061704" y="1307592"/>
            <a:ext cx="1289304" cy="393192"/>
          </a:xfrm>
          <a:prstGeom prst="roundRect">
            <a:avLst>
              <a:gd name="adj" fmla="val 27907"/>
            </a:avLst>
          </a:prstGeom>
          <a:solidFill>
            <a:srgbClr val="E9EEF4"/>
          </a:solidFill>
          <a:ln w="1270">
            <a:solidFill>
              <a:srgbClr val="E9EEF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3" name="Text 21"/>
          <p:cNvSpPr/>
          <p:nvPr/>
        </p:nvSpPr>
        <p:spPr>
          <a:xfrm>
            <a:off x="9061704"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61758A"/>
                </a:solidFill>
                <a:latin typeface="Times New Roman" panose="02020603050405020304" pitchFamily="18" charset="0"/>
                <a:ea typeface="Arial" pitchFamily="34" charset="-122"/>
                <a:cs typeface="Times New Roman" panose="02020603050405020304" pitchFamily="18" charset="0"/>
              </a:rPr>
              <a:t>D1/D2</a:t>
            </a:r>
            <a:endParaRPr lang="en-US" dirty="0">
              <a:latin typeface="Times New Roman" panose="02020603050405020304" pitchFamily="18" charset="0"/>
              <a:cs typeface="Times New Roman" panose="02020603050405020304" pitchFamily="18" charset="0"/>
            </a:endParaRPr>
          </a:p>
        </p:txBody>
      </p:sp>
      <p:sp>
        <p:nvSpPr>
          <p:cNvPr id="24" name="Shape 22"/>
          <p:cNvSpPr/>
          <p:nvPr/>
        </p:nvSpPr>
        <p:spPr>
          <a:xfrm>
            <a:off x="10469880" y="1307592"/>
            <a:ext cx="1289304" cy="393192"/>
          </a:xfrm>
          <a:prstGeom prst="roundRect">
            <a:avLst>
              <a:gd name="adj" fmla="val 27907"/>
            </a:avLst>
          </a:prstGeom>
          <a:solidFill>
            <a:srgbClr val="163854"/>
          </a:solidFill>
          <a:ln w="1270">
            <a:solidFill>
              <a:srgbClr val="163854"/>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5" name="Text 23"/>
          <p:cNvSpPr/>
          <p:nvPr/>
        </p:nvSpPr>
        <p:spPr>
          <a:xfrm>
            <a:off x="10469880" y="1389888"/>
            <a:ext cx="1289304" cy="228600"/>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Times New Roman" panose="02020603050405020304" pitchFamily="18" charset="0"/>
                <a:ea typeface="Arial" pitchFamily="34" charset="-122"/>
                <a:cs typeface="Times New Roman" panose="02020603050405020304" pitchFamily="18" charset="0"/>
              </a:rPr>
              <a:t>Xác nhận</a:t>
            </a:r>
            <a:endParaRPr lang="en-US" dirty="0">
              <a:latin typeface="Times New Roman" panose="02020603050405020304" pitchFamily="18" charset="0"/>
              <a:cs typeface="Times New Roman" panose="02020603050405020304" pitchFamily="18" charset="0"/>
            </a:endParaRPr>
          </a:p>
        </p:txBody>
      </p:sp>
      <p:sp>
        <p:nvSpPr>
          <p:cNvPr id="26" name="Shape 24"/>
          <p:cNvSpPr/>
          <p:nvPr/>
        </p:nvSpPr>
        <p:spPr>
          <a:xfrm>
            <a:off x="685800" y="1984248"/>
            <a:ext cx="5239512" cy="1088136"/>
          </a:xfrm>
          <a:prstGeom prst="roundRect">
            <a:avLst>
              <a:gd name="adj" fmla="val 9244"/>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7" name="Text 25"/>
          <p:cNvSpPr/>
          <p:nvPr/>
        </p:nvSpPr>
        <p:spPr>
          <a:xfrm>
            <a:off x="850392" y="2212848"/>
            <a:ext cx="365760" cy="420624"/>
          </a:xfrm>
          <a:prstGeom prst="rect">
            <a:avLst/>
          </a:prstGeom>
          <a:noFill/>
          <a:ln/>
        </p:spPr>
        <p:txBody>
          <a:bodyPr wrap="square" lIns="0" tIns="0" rIns="0" bIns="0" rtlCol="0" anchor="ctr">
            <a:noAutofit/>
          </a:bodyPr>
          <a:lstStyle/>
          <a:p>
            <a:pPr marL="0" indent="0" algn="l">
              <a:buNone/>
            </a:pPr>
            <a:r>
              <a:rPr lang="en-US" sz="3200"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28" name="Text 26"/>
          <p:cNvSpPr/>
          <p:nvPr/>
        </p:nvSpPr>
        <p:spPr>
          <a:xfrm>
            <a:off x="1289304" y="2139696"/>
            <a:ext cx="4370832" cy="29260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A1 – A2 – C1</a:t>
            </a:r>
            <a:endParaRPr lang="en-US" sz="2400" dirty="0">
              <a:latin typeface="Times New Roman" panose="02020603050405020304" pitchFamily="18" charset="0"/>
              <a:cs typeface="Times New Roman" panose="02020603050405020304" pitchFamily="18" charset="0"/>
            </a:endParaRPr>
          </a:p>
        </p:txBody>
      </p:sp>
      <p:sp>
        <p:nvSpPr>
          <p:cNvPr id="29" name="Text 27"/>
          <p:cNvSpPr/>
          <p:nvPr/>
        </p:nvSpPr>
        <p:spPr>
          <a:xfrm>
            <a:off x="1280160" y="2551176"/>
            <a:ext cx="4398264" cy="374904"/>
          </a:xfrm>
          <a:prstGeom prst="rect">
            <a:avLst/>
          </a:prstGeom>
          <a:noFill/>
          <a:ln/>
        </p:spPr>
        <p:txBody>
          <a:bodyPr wrap="square" lIns="0" tIns="0" rIns="0" bIns="0" rtlCol="0" anchor="ctr">
            <a:norm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Đúng mã, đúng nhiệm vụ, đúng vị trí</a:t>
            </a:r>
            <a:endParaRPr lang="en-US" sz="2000" dirty="0">
              <a:latin typeface="Times New Roman" panose="02020603050405020304" pitchFamily="18" charset="0"/>
              <a:cs typeface="Times New Roman" panose="02020603050405020304" pitchFamily="18" charset="0"/>
            </a:endParaRPr>
          </a:p>
        </p:txBody>
      </p:sp>
      <p:sp>
        <p:nvSpPr>
          <p:cNvPr id="30" name="Shape 28"/>
          <p:cNvSpPr/>
          <p:nvPr/>
        </p:nvSpPr>
        <p:spPr>
          <a:xfrm>
            <a:off x="6272784" y="1984248"/>
            <a:ext cx="5239512" cy="1088136"/>
          </a:xfrm>
          <a:prstGeom prst="roundRect">
            <a:avLst>
              <a:gd name="adj" fmla="val 9244"/>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1" name="Text 29"/>
          <p:cNvSpPr/>
          <p:nvPr/>
        </p:nvSpPr>
        <p:spPr>
          <a:xfrm>
            <a:off x="6437376" y="2212848"/>
            <a:ext cx="365760" cy="420624"/>
          </a:xfrm>
          <a:prstGeom prst="rect">
            <a:avLst/>
          </a:prstGeom>
          <a:noFill/>
          <a:ln/>
        </p:spPr>
        <p:txBody>
          <a:bodyPr wrap="square" lIns="0" tIns="0" rIns="0" bIns="0" rtlCol="0" anchor="ctr">
            <a:noAutofit/>
          </a:bodyPr>
          <a:lstStyle/>
          <a:p>
            <a:pPr marL="0" indent="0" algn="l">
              <a:buNone/>
            </a:pPr>
            <a:r>
              <a:rPr lang="en-US" sz="3200"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2" name="Text 30"/>
          <p:cNvSpPr/>
          <p:nvPr/>
        </p:nvSpPr>
        <p:spPr>
          <a:xfrm>
            <a:off x="6876288" y="2139696"/>
            <a:ext cx="4370832" cy="29260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B1 – B2</a:t>
            </a:r>
            <a:endParaRPr lang="en-US" sz="2400" dirty="0">
              <a:latin typeface="Times New Roman" panose="02020603050405020304" pitchFamily="18" charset="0"/>
              <a:cs typeface="Times New Roman" panose="02020603050405020304" pitchFamily="18" charset="0"/>
            </a:endParaRPr>
          </a:p>
        </p:txBody>
      </p:sp>
      <p:sp>
        <p:nvSpPr>
          <p:cNvPr id="33" name="Text 31"/>
          <p:cNvSpPr/>
          <p:nvPr/>
        </p:nvSpPr>
        <p:spPr>
          <a:xfrm>
            <a:off x="6867144" y="2551176"/>
            <a:ext cx="4398264" cy="374904"/>
          </a:xfrm>
          <a:prstGeom prst="rect">
            <a:avLst/>
          </a:prstGeom>
          <a:noFill/>
          <a:ln/>
        </p:spPr>
        <p:txBody>
          <a:bodyPr wrap="square" lIns="0" tIns="0" rIns="0" bIns="0" rtlCol="0" anchor="ctr">
            <a:no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Sản phẩm, giờ lao động và tác động không trùng</a:t>
            </a:r>
            <a:endParaRPr lang="en-US" sz="2000" dirty="0">
              <a:latin typeface="Times New Roman" panose="02020603050405020304" pitchFamily="18" charset="0"/>
              <a:cs typeface="Times New Roman" panose="02020603050405020304" pitchFamily="18" charset="0"/>
            </a:endParaRPr>
          </a:p>
        </p:txBody>
      </p:sp>
      <p:sp>
        <p:nvSpPr>
          <p:cNvPr id="34" name="Shape 32"/>
          <p:cNvSpPr/>
          <p:nvPr/>
        </p:nvSpPr>
        <p:spPr>
          <a:xfrm>
            <a:off x="685800" y="3282696"/>
            <a:ext cx="5239512" cy="1088136"/>
          </a:xfrm>
          <a:prstGeom prst="roundRect">
            <a:avLst>
              <a:gd name="adj" fmla="val 9244"/>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5" name="Text 33"/>
          <p:cNvSpPr/>
          <p:nvPr/>
        </p:nvSpPr>
        <p:spPr>
          <a:xfrm>
            <a:off x="850392" y="3511296"/>
            <a:ext cx="365760" cy="420624"/>
          </a:xfrm>
          <a:prstGeom prst="rect">
            <a:avLst/>
          </a:prstGeom>
          <a:noFill/>
          <a:ln/>
        </p:spPr>
        <p:txBody>
          <a:bodyPr wrap="square" lIns="0" tIns="0" rIns="0" bIns="0" rtlCol="0" anchor="ctr">
            <a:noAutofit/>
          </a:bodyPr>
          <a:lstStyle/>
          <a:p>
            <a:pPr marL="0" indent="0" algn="l">
              <a:buNone/>
            </a:pPr>
            <a:r>
              <a:rPr lang="en-US" sz="3200"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6" name="Text 34"/>
          <p:cNvSpPr/>
          <p:nvPr/>
        </p:nvSpPr>
        <p:spPr>
          <a:xfrm>
            <a:off x="1289304" y="3438144"/>
            <a:ext cx="4370832" cy="29260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C3</a:t>
            </a:r>
            <a:endParaRPr lang="en-US" sz="2400" dirty="0">
              <a:latin typeface="Times New Roman" panose="02020603050405020304" pitchFamily="18" charset="0"/>
              <a:cs typeface="Times New Roman" panose="02020603050405020304" pitchFamily="18" charset="0"/>
            </a:endParaRPr>
          </a:p>
        </p:txBody>
      </p:sp>
      <p:sp>
        <p:nvSpPr>
          <p:cNvPr id="37" name="Text 35"/>
          <p:cNvSpPr/>
          <p:nvPr/>
        </p:nvSpPr>
        <p:spPr>
          <a:xfrm>
            <a:off x="1280160" y="3849624"/>
            <a:ext cx="4398264" cy="374904"/>
          </a:xfrm>
          <a:prstGeom prst="rect">
            <a:avLst/>
          </a:prstGeom>
          <a:noFill/>
          <a:ln/>
        </p:spPr>
        <p:txBody>
          <a:bodyPr wrap="square" lIns="0" tIns="0" rIns="0" bIns="0" rtlCol="0" anchor="ctr">
            <a:no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Phương pháp, căn cứ và nhu cầu có giải trình</a:t>
            </a:r>
            <a:endParaRPr lang="en-US" sz="2000" dirty="0">
              <a:latin typeface="Times New Roman" panose="02020603050405020304" pitchFamily="18" charset="0"/>
              <a:cs typeface="Times New Roman" panose="02020603050405020304" pitchFamily="18" charset="0"/>
            </a:endParaRPr>
          </a:p>
        </p:txBody>
      </p:sp>
      <p:sp>
        <p:nvSpPr>
          <p:cNvPr id="38" name="Shape 36"/>
          <p:cNvSpPr/>
          <p:nvPr/>
        </p:nvSpPr>
        <p:spPr>
          <a:xfrm>
            <a:off x="6272784" y="3282696"/>
            <a:ext cx="5239512" cy="1088136"/>
          </a:xfrm>
          <a:prstGeom prst="roundRect">
            <a:avLst>
              <a:gd name="adj" fmla="val 9244"/>
            </a:avLst>
          </a:prstGeom>
          <a:solidFill>
            <a:srgbClr val="FFFFFF"/>
          </a:solidFill>
          <a:ln w="8890">
            <a:solidFill>
              <a:srgbClr val="D4DFE9"/>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9" name="Text 37"/>
          <p:cNvSpPr/>
          <p:nvPr/>
        </p:nvSpPr>
        <p:spPr>
          <a:xfrm>
            <a:off x="6437376" y="3511296"/>
            <a:ext cx="365760" cy="420624"/>
          </a:xfrm>
          <a:prstGeom prst="rect">
            <a:avLst/>
          </a:prstGeom>
          <a:noFill/>
          <a:ln/>
        </p:spPr>
        <p:txBody>
          <a:bodyPr wrap="square" lIns="0" tIns="0" rIns="0" bIns="0" rtlCol="0" anchor="ctr">
            <a:noAutofit/>
          </a:bodyPr>
          <a:lstStyle/>
          <a:p>
            <a:pPr marL="0" indent="0" algn="l">
              <a:buNone/>
            </a:pPr>
            <a:r>
              <a:rPr lang="en-US" sz="3200" b="1" dirty="0">
                <a:solidFill>
                  <a:srgbClr val="167A78"/>
                </a:solidFill>
                <a:latin typeface="Times New Roman" panose="02020603050405020304" pitchFamily="18" charset="0"/>
                <a:ea typeface="Arial" pitchFamily="34" charset="-122"/>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40" name="Text 38"/>
          <p:cNvSpPr/>
          <p:nvPr/>
        </p:nvSpPr>
        <p:spPr>
          <a:xfrm>
            <a:off x="6876288" y="3438144"/>
            <a:ext cx="4370832" cy="292608"/>
          </a:xfrm>
          <a:prstGeom prst="rect">
            <a:avLst/>
          </a:prstGeom>
          <a:noFill/>
          <a:ln/>
        </p:spPr>
        <p:txBody>
          <a:bodyPr wrap="square" lIns="0" tIns="0" rIns="0" bIns="0" rtlCol="0" anchor="ctr">
            <a:no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D1 – D2</a:t>
            </a:r>
            <a:endParaRPr lang="en-US" sz="2400" dirty="0">
              <a:latin typeface="Times New Roman" panose="02020603050405020304" pitchFamily="18" charset="0"/>
              <a:cs typeface="Times New Roman" panose="02020603050405020304" pitchFamily="18" charset="0"/>
            </a:endParaRPr>
          </a:p>
        </p:txBody>
      </p:sp>
      <p:sp>
        <p:nvSpPr>
          <p:cNvPr id="41" name="Text 39"/>
          <p:cNvSpPr/>
          <p:nvPr/>
        </p:nvSpPr>
        <p:spPr>
          <a:xfrm>
            <a:off x="6867144" y="3849624"/>
            <a:ext cx="4398264" cy="374904"/>
          </a:xfrm>
          <a:prstGeom prst="rect">
            <a:avLst/>
          </a:prstGeom>
          <a:noFill/>
          <a:ln/>
        </p:spPr>
        <p:txBody>
          <a:bodyPr wrap="square" lIns="0" tIns="0" rIns="0" bIns="0" rtlCol="0" anchor="ctr">
            <a:noAutofit/>
          </a:bodyPr>
          <a:lstStyle/>
          <a:p>
            <a:pPr marL="0" indent="0" algn="l">
              <a:buNone/>
            </a:pPr>
            <a:r>
              <a:rPr lang="en-US" sz="2000" dirty="0">
                <a:solidFill>
                  <a:srgbClr val="61758A"/>
                </a:solidFill>
                <a:latin typeface="Times New Roman" panose="02020603050405020304" pitchFamily="18" charset="0"/>
                <a:ea typeface="Arial" pitchFamily="34" charset="-122"/>
                <a:cs typeface="Times New Roman" panose="02020603050405020304" pitchFamily="18" charset="0"/>
              </a:rPr>
              <a:t>Một người tính một lần; phương án theo năm</a:t>
            </a:r>
            <a:endParaRPr lang="en-US" sz="2000" dirty="0">
              <a:latin typeface="Times New Roman" panose="02020603050405020304" pitchFamily="18" charset="0"/>
              <a:cs typeface="Times New Roman" panose="02020603050405020304" pitchFamily="18" charset="0"/>
            </a:endParaRPr>
          </a:p>
        </p:txBody>
      </p:sp>
      <p:sp>
        <p:nvSpPr>
          <p:cNvPr id="42" name="Shape 40"/>
          <p:cNvSpPr/>
          <p:nvPr/>
        </p:nvSpPr>
        <p:spPr>
          <a:xfrm>
            <a:off x="594360" y="5184648"/>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43" name="Text 41"/>
          <p:cNvSpPr/>
          <p:nvPr/>
        </p:nvSpPr>
        <p:spPr>
          <a:xfrm>
            <a:off x="768096" y="5266944"/>
            <a:ext cx="10698480"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B13A43"/>
                </a:solidFill>
                <a:latin typeface="Times New Roman" panose="02020603050405020304" pitchFamily="18" charset="0"/>
                <a:ea typeface="Arial" pitchFamily="34" charset="-122"/>
                <a:cs typeface="Times New Roman" panose="02020603050405020304" pitchFamily="18" charset="0"/>
              </a:rPr>
              <a:t>Cảnh báo kỹ thuật “ĐẠT” không thay thế việc kiểm tra và ký xác nhận nghiệp vụ.</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6">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15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IV • TỔ CHỨC THỰC HIỆN</a:t>
            </a:r>
            <a:endParaRPr lang="en-US" sz="115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2700" b="1" dirty="0">
                <a:solidFill>
                  <a:srgbClr val="163854"/>
                </a:solidFill>
                <a:latin typeface="Times New Roman" panose="02020603050405020304" pitchFamily="18" charset="0"/>
                <a:ea typeface="Arial" pitchFamily="34" charset="-122"/>
                <a:cs typeface="Times New Roman" panose="02020603050405020304" pitchFamily="18" charset="0"/>
              </a:rPr>
              <a:t>Hồ sơ và các mốc tiến độ cần nhớ</a:t>
            </a:r>
            <a:endParaRPr lang="en-US" sz="27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07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07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150" b="1" dirty="0">
                <a:solidFill>
                  <a:srgbClr val="61758A"/>
                </a:solidFill>
                <a:latin typeface="Times New Roman" panose="02020603050405020304" pitchFamily="18" charset="0"/>
                <a:ea typeface="Arial" pitchFamily="34" charset="-122"/>
                <a:cs typeface="Times New Roman" panose="02020603050405020304" pitchFamily="18" charset="0"/>
              </a:rPr>
              <a:t>26</a:t>
            </a:r>
            <a:endParaRPr lang="en-US" sz="1150" dirty="0">
              <a:latin typeface="Times New Roman" panose="02020603050405020304" pitchFamily="18" charset="0"/>
              <a:cs typeface="Times New Roman" panose="02020603050405020304" pitchFamily="18" charset="0"/>
            </a:endParaRPr>
          </a:p>
        </p:txBody>
      </p:sp>
      <p:sp>
        <p:nvSpPr>
          <p:cNvPr id="10" name="Shape 8"/>
          <p:cNvSpPr/>
          <p:nvPr/>
        </p:nvSpPr>
        <p:spPr>
          <a:xfrm>
            <a:off x="713232" y="1673352"/>
            <a:ext cx="3474720" cy="2395728"/>
          </a:xfrm>
          <a:prstGeom prst="roundRect">
            <a:avLst>
              <a:gd name="adj" fmla="val 4198"/>
            </a:avLst>
          </a:prstGeom>
          <a:solidFill>
            <a:srgbClr val="FFFFFF"/>
          </a:solid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1" name="Shape 9"/>
          <p:cNvSpPr/>
          <p:nvPr/>
        </p:nvSpPr>
        <p:spPr>
          <a:xfrm>
            <a:off x="905256" y="1901952"/>
            <a:ext cx="3081528" cy="310896"/>
          </a:xfrm>
          <a:prstGeom prst="roundRect">
            <a:avLst>
              <a:gd name="adj" fmla="val 38235"/>
            </a:avLst>
          </a:prstGeom>
          <a:solidFill>
            <a:srgbClr val="245C80"/>
          </a:solidFill>
          <a:ln w="1270">
            <a:solidFill>
              <a:srgbClr val="245C80"/>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2" name="Text 10"/>
          <p:cNvSpPr/>
          <p:nvPr/>
        </p:nvSpPr>
        <p:spPr>
          <a:xfrm>
            <a:off x="960120" y="1920240"/>
            <a:ext cx="2971800" cy="265176"/>
          </a:xfrm>
          <a:prstGeom prst="rect">
            <a:avLst/>
          </a:prstGeom>
          <a:noFill/>
          <a:ln/>
        </p:spPr>
        <p:txBody>
          <a:bodyPr wrap="square" lIns="0" tIns="0" rIns="0" bIns="0" rtlCol="0" anchor="ctr">
            <a:normAutofit/>
          </a:bodyPr>
          <a:lstStyle/>
          <a:p>
            <a:pPr marL="0" indent="0" algn="ctr">
              <a:buNone/>
            </a:pPr>
            <a:r>
              <a:rPr lang="en-US" sz="1580" b="1" dirty="0">
                <a:solidFill>
                  <a:srgbClr val="FFFFFF"/>
                </a:solidFill>
                <a:latin typeface="Times New Roman" panose="02020603050405020304" pitchFamily="18" charset="0"/>
                <a:ea typeface="Arial" pitchFamily="34" charset="-122"/>
                <a:cs typeface="Times New Roman" panose="02020603050405020304" pitchFamily="18" charset="0"/>
              </a:rPr>
              <a:t>TRƯỚC 10/11</a:t>
            </a:r>
            <a:endParaRPr lang="en-US" sz="1580" dirty="0">
              <a:latin typeface="Times New Roman" panose="02020603050405020304" pitchFamily="18" charset="0"/>
              <a:cs typeface="Times New Roman" panose="02020603050405020304" pitchFamily="18" charset="0"/>
            </a:endParaRPr>
          </a:p>
        </p:txBody>
      </p:sp>
      <p:sp>
        <p:nvSpPr>
          <p:cNvPr id="13" name="Text 11"/>
          <p:cNvSpPr/>
          <p:nvPr/>
        </p:nvSpPr>
        <p:spPr>
          <a:xfrm>
            <a:off x="941832" y="2487168"/>
            <a:ext cx="3017520" cy="566928"/>
          </a:xfrm>
          <a:prstGeom prst="rect">
            <a:avLst/>
          </a:prstGeom>
          <a:noFill/>
          <a:ln/>
        </p:spPr>
        <p:txBody>
          <a:bodyPr wrap="square" lIns="0" tIns="0" rIns="0" bIns="0" rtlCol="0" anchor="ctr">
            <a:normAutofit/>
          </a:bodyPr>
          <a:lstStyle/>
          <a:p>
            <a:pPr marL="0" indent="0" algn="ctr">
              <a:buNone/>
            </a:pPr>
            <a:r>
              <a:rPr lang="en-US" sz="2100" b="1" dirty="0">
                <a:solidFill>
                  <a:srgbClr val="163854"/>
                </a:solidFill>
                <a:latin typeface="Times New Roman" panose="02020603050405020304" pitchFamily="18" charset="0"/>
                <a:ea typeface="Arial" pitchFamily="34" charset="-122"/>
                <a:cs typeface="Times New Roman" panose="02020603050405020304" pitchFamily="18" charset="0"/>
              </a:rPr>
              <a:t>Gửi dữ liệu ban đầu</a:t>
            </a:r>
            <a:endParaRPr lang="en-US" sz="2100" dirty="0">
              <a:latin typeface="Times New Roman" panose="02020603050405020304" pitchFamily="18" charset="0"/>
              <a:cs typeface="Times New Roman" panose="02020603050405020304" pitchFamily="18" charset="0"/>
            </a:endParaRPr>
          </a:p>
        </p:txBody>
      </p:sp>
      <p:sp>
        <p:nvSpPr>
          <p:cNvPr id="14" name="Text 12"/>
          <p:cNvSpPr/>
          <p:nvPr/>
        </p:nvSpPr>
        <p:spPr>
          <a:xfrm>
            <a:off x="914400" y="3328416"/>
            <a:ext cx="3044952" cy="475488"/>
          </a:xfrm>
          <a:prstGeom prst="rect">
            <a:avLst/>
          </a:prstGeom>
          <a:noFill/>
          <a:ln/>
        </p:spPr>
        <p:txBody>
          <a:bodyPr wrap="square" lIns="0" tIns="0" rIns="0" bIns="0" rtlCol="0" anchor="ctr">
            <a:normAutofit/>
          </a:bodyPr>
          <a:lstStyle/>
          <a:p>
            <a:pPr marL="0" indent="0" algn="ctr">
              <a:buNone/>
            </a:pPr>
            <a:r>
              <a:rPr lang="en-US" sz="1680" dirty="0">
                <a:solidFill>
                  <a:srgbClr val="61758A"/>
                </a:solidFill>
                <a:latin typeface="Times New Roman" panose="02020603050405020304" pitchFamily="18" charset="0"/>
                <a:ea typeface="Arial" pitchFamily="34" charset="-122"/>
                <a:cs typeface="Times New Roman" panose="02020603050405020304" pitchFamily="18" charset="0"/>
              </a:rPr>
              <a:t>Đã kiểm chứng + phần cần bổ sung</a:t>
            </a:r>
            <a:endParaRPr lang="en-US" sz="1680" dirty="0">
              <a:latin typeface="Times New Roman" panose="02020603050405020304" pitchFamily="18" charset="0"/>
              <a:cs typeface="Times New Roman" panose="02020603050405020304" pitchFamily="18" charset="0"/>
            </a:endParaRPr>
          </a:p>
        </p:txBody>
      </p:sp>
      <p:sp>
        <p:nvSpPr>
          <p:cNvPr id="15" name="Shape 13"/>
          <p:cNvSpPr/>
          <p:nvPr/>
        </p:nvSpPr>
        <p:spPr>
          <a:xfrm>
            <a:off x="4544568" y="1673352"/>
            <a:ext cx="3474720" cy="2395728"/>
          </a:xfrm>
          <a:prstGeom prst="roundRect">
            <a:avLst>
              <a:gd name="adj" fmla="val 4198"/>
            </a:avLst>
          </a:prstGeom>
          <a:solidFill>
            <a:srgbClr val="FFFFFF"/>
          </a:solid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6" name="Shape 14"/>
          <p:cNvSpPr/>
          <p:nvPr/>
        </p:nvSpPr>
        <p:spPr>
          <a:xfrm>
            <a:off x="4736592" y="1901952"/>
            <a:ext cx="3081528" cy="310896"/>
          </a:xfrm>
          <a:prstGeom prst="roundRect">
            <a:avLst>
              <a:gd name="adj" fmla="val 38235"/>
            </a:avLst>
          </a:prstGeom>
          <a:solidFill>
            <a:srgbClr val="245C80"/>
          </a:solidFill>
          <a:ln w="1270">
            <a:solidFill>
              <a:srgbClr val="245C80"/>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17" name="Text 15"/>
          <p:cNvSpPr/>
          <p:nvPr/>
        </p:nvSpPr>
        <p:spPr>
          <a:xfrm>
            <a:off x="4791456" y="1920240"/>
            <a:ext cx="2971800" cy="265176"/>
          </a:xfrm>
          <a:prstGeom prst="rect">
            <a:avLst/>
          </a:prstGeom>
          <a:noFill/>
          <a:ln/>
        </p:spPr>
        <p:txBody>
          <a:bodyPr wrap="square" lIns="0" tIns="0" rIns="0" bIns="0" rtlCol="0" anchor="ctr">
            <a:normAutofit/>
          </a:bodyPr>
          <a:lstStyle/>
          <a:p>
            <a:pPr marL="0" indent="0" algn="ctr">
              <a:buNone/>
            </a:pPr>
            <a:r>
              <a:rPr lang="en-US" sz="1580" b="1" dirty="0">
                <a:solidFill>
                  <a:srgbClr val="FFFFFF"/>
                </a:solidFill>
                <a:latin typeface="Times New Roman" panose="02020603050405020304" pitchFamily="18" charset="0"/>
                <a:ea typeface="Arial" pitchFamily="34" charset="-122"/>
                <a:cs typeface="Times New Roman" panose="02020603050405020304" pitchFamily="18" charset="0"/>
              </a:rPr>
              <a:t>TRƯỚC 15/11</a:t>
            </a:r>
            <a:endParaRPr lang="en-US" sz="1580" dirty="0">
              <a:latin typeface="Times New Roman" panose="02020603050405020304" pitchFamily="18" charset="0"/>
              <a:cs typeface="Times New Roman" panose="02020603050405020304" pitchFamily="18" charset="0"/>
            </a:endParaRPr>
          </a:p>
        </p:txBody>
      </p:sp>
      <p:sp>
        <p:nvSpPr>
          <p:cNvPr id="18" name="Text 16"/>
          <p:cNvSpPr/>
          <p:nvPr/>
        </p:nvSpPr>
        <p:spPr>
          <a:xfrm>
            <a:off x="4773168" y="2487168"/>
            <a:ext cx="3017520" cy="566928"/>
          </a:xfrm>
          <a:prstGeom prst="rect">
            <a:avLst/>
          </a:prstGeom>
          <a:noFill/>
          <a:ln/>
        </p:spPr>
        <p:txBody>
          <a:bodyPr wrap="square" lIns="0" tIns="0" rIns="0" bIns="0" rtlCol="0" anchor="ctr">
            <a:normAutofit/>
          </a:bodyPr>
          <a:lstStyle/>
          <a:p>
            <a:pPr marL="0" indent="0" algn="ctr">
              <a:buNone/>
            </a:pPr>
            <a:r>
              <a:rPr lang="en-US" sz="2100" b="1" dirty="0">
                <a:solidFill>
                  <a:srgbClr val="163854"/>
                </a:solidFill>
                <a:latin typeface="Times New Roman" panose="02020603050405020304" pitchFamily="18" charset="0"/>
                <a:ea typeface="Arial" pitchFamily="34" charset="-122"/>
                <a:cs typeface="Times New Roman" panose="02020603050405020304" pitchFamily="18" charset="0"/>
              </a:rPr>
              <a:t>Đầu mối kiểm tra</a:t>
            </a:r>
            <a:endParaRPr lang="en-US" sz="2100" dirty="0">
              <a:latin typeface="Times New Roman" panose="02020603050405020304" pitchFamily="18" charset="0"/>
              <a:cs typeface="Times New Roman" panose="02020603050405020304" pitchFamily="18" charset="0"/>
            </a:endParaRPr>
          </a:p>
        </p:txBody>
      </p:sp>
      <p:sp>
        <p:nvSpPr>
          <p:cNvPr id="19" name="Text 17"/>
          <p:cNvSpPr/>
          <p:nvPr/>
        </p:nvSpPr>
        <p:spPr>
          <a:xfrm>
            <a:off x="4745736" y="3328416"/>
            <a:ext cx="3044952" cy="475488"/>
          </a:xfrm>
          <a:prstGeom prst="rect">
            <a:avLst/>
          </a:prstGeom>
          <a:noFill/>
          <a:ln/>
        </p:spPr>
        <p:txBody>
          <a:bodyPr wrap="square" lIns="0" tIns="0" rIns="0" bIns="0" rtlCol="0" anchor="ctr">
            <a:normAutofit/>
          </a:bodyPr>
          <a:lstStyle/>
          <a:p>
            <a:pPr marL="0" indent="0" algn="ctr">
              <a:buNone/>
            </a:pPr>
            <a:r>
              <a:rPr lang="en-US" sz="1680" dirty="0">
                <a:solidFill>
                  <a:srgbClr val="61758A"/>
                </a:solidFill>
                <a:latin typeface="Times New Roman" panose="02020603050405020304" pitchFamily="18" charset="0"/>
                <a:ea typeface="Arial" pitchFamily="34" charset="-122"/>
                <a:cs typeface="Times New Roman" panose="02020603050405020304" pitchFamily="18" charset="0"/>
              </a:rPr>
              <a:t>Đối chiếu, chuẩn hóa dữ liệu</a:t>
            </a:r>
            <a:endParaRPr lang="en-US" sz="1680" dirty="0">
              <a:latin typeface="Times New Roman" panose="02020603050405020304" pitchFamily="18" charset="0"/>
              <a:cs typeface="Times New Roman" panose="02020603050405020304" pitchFamily="18" charset="0"/>
            </a:endParaRPr>
          </a:p>
        </p:txBody>
      </p:sp>
      <p:sp>
        <p:nvSpPr>
          <p:cNvPr id="20" name="Shape 18"/>
          <p:cNvSpPr/>
          <p:nvPr/>
        </p:nvSpPr>
        <p:spPr>
          <a:xfrm>
            <a:off x="8375904" y="1673352"/>
            <a:ext cx="3474720" cy="2395728"/>
          </a:xfrm>
          <a:prstGeom prst="roundRect">
            <a:avLst>
              <a:gd name="adj" fmla="val 4198"/>
            </a:avLst>
          </a:prstGeom>
          <a:solidFill>
            <a:srgbClr val="FFFFFF"/>
          </a:solidFill>
          <a:ln w="8890">
            <a:solidFill>
              <a:srgbClr val="D4DFE9"/>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1" name="Shape 19"/>
          <p:cNvSpPr/>
          <p:nvPr/>
        </p:nvSpPr>
        <p:spPr>
          <a:xfrm>
            <a:off x="8567928" y="1901952"/>
            <a:ext cx="3081528" cy="310896"/>
          </a:xfrm>
          <a:prstGeom prst="roundRect">
            <a:avLst>
              <a:gd name="adj" fmla="val 38235"/>
            </a:avLst>
          </a:prstGeom>
          <a:solidFill>
            <a:srgbClr val="167A78"/>
          </a:solidFill>
          <a:ln w="1270">
            <a:solidFill>
              <a:srgbClr val="167A78"/>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2" name="Text 20"/>
          <p:cNvSpPr/>
          <p:nvPr/>
        </p:nvSpPr>
        <p:spPr>
          <a:xfrm>
            <a:off x="8622792" y="1920240"/>
            <a:ext cx="2971800" cy="265176"/>
          </a:xfrm>
          <a:prstGeom prst="rect">
            <a:avLst/>
          </a:prstGeom>
          <a:noFill/>
          <a:ln/>
        </p:spPr>
        <p:txBody>
          <a:bodyPr wrap="square" lIns="0" tIns="0" rIns="0" bIns="0" rtlCol="0" anchor="ctr">
            <a:normAutofit/>
          </a:bodyPr>
          <a:lstStyle/>
          <a:p>
            <a:pPr marL="0" indent="0" algn="ctr">
              <a:buNone/>
            </a:pPr>
            <a:r>
              <a:rPr lang="en-US" sz="1580" b="1" dirty="0">
                <a:solidFill>
                  <a:srgbClr val="FFFFFF"/>
                </a:solidFill>
                <a:latin typeface="Times New Roman" panose="02020603050405020304" pitchFamily="18" charset="0"/>
                <a:ea typeface="Arial" pitchFamily="34" charset="-122"/>
                <a:cs typeface="Times New Roman" panose="02020603050405020304" pitchFamily="18" charset="0"/>
              </a:rPr>
              <a:t>TRƯỚC 20/11</a:t>
            </a:r>
            <a:endParaRPr lang="en-US" sz="1580" dirty="0">
              <a:latin typeface="Times New Roman" panose="02020603050405020304" pitchFamily="18" charset="0"/>
              <a:cs typeface="Times New Roman" panose="02020603050405020304" pitchFamily="18" charset="0"/>
            </a:endParaRPr>
          </a:p>
        </p:txBody>
      </p:sp>
      <p:sp>
        <p:nvSpPr>
          <p:cNvPr id="23" name="Text 21"/>
          <p:cNvSpPr/>
          <p:nvPr/>
        </p:nvSpPr>
        <p:spPr>
          <a:xfrm>
            <a:off x="8604504" y="2487168"/>
            <a:ext cx="3017520" cy="566928"/>
          </a:xfrm>
          <a:prstGeom prst="rect">
            <a:avLst/>
          </a:prstGeom>
          <a:noFill/>
          <a:ln/>
        </p:spPr>
        <p:txBody>
          <a:bodyPr wrap="square" lIns="0" tIns="0" rIns="0" bIns="0" rtlCol="0" anchor="ctr">
            <a:normAutofit/>
          </a:bodyPr>
          <a:lstStyle/>
          <a:p>
            <a:pPr marL="0" indent="0" algn="ctr">
              <a:buNone/>
            </a:pPr>
            <a:r>
              <a:rPr lang="en-US" sz="2100" b="1" dirty="0">
                <a:solidFill>
                  <a:srgbClr val="163854"/>
                </a:solidFill>
                <a:latin typeface="Times New Roman" panose="02020603050405020304" pitchFamily="18" charset="0"/>
                <a:ea typeface="Arial" pitchFamily="34" charset="-122"/>
                <a:cs typeface="Times New Roman" panose="02020603050405020304" pitchFamily="18" charset="0"/>
              </a:rPr>
              <a:t>Hoàn thành nhu cầu</a:t>
            </a:r>
            <a:endParaRPr lang="en-US" sz="2100" dirty="0">
              <a:latin typeface="Times New Roman" panose="02020603050405020304" pitchFamily="18" charset="0"/>
              <a:cs typeface="Times New Roman" panose="02020603050405020304" pitchFamily="18" charset="0"/>
            </a:endParaRPr>
          </a:p>
        </p:txBody>
      </p:sp>
      <p:sp>
        <p:nvSpPr>
          <p:cNvPr id="24" name="Text 22"/>
          <p:cNvSpPr/>
          <p:nvPr/>
        </p:nvSpPr>
        <p:spPr>
          <a:xfrm>
            <a:off x="8577072" y="3328416"/>
            <a:ext cx="3044952" cy="475488"/>
          </a:xfrm>
          <a:prstGeom prst="rect">
            <a:avLst/>
          </a:prstGeom>
          <a:noFill/>
          <a:ln/>
        </p:spPr>
        <p:txBody>
          <a:bodyPr wrap="square" lIns="0" tIns="0" rIns="0" bIns="0" rtlCol="0" anchor="ctr">
            <a:normAutofit lnSpcReduction="10000"/>
          </a:bodyPr>
          <a:lstStyle/>
          <a:p>
            <a:pPr marL="0" indent="0" algn="ctr">
              <a:buNone/>
            </a:pPr>
            <a:r>
              <a:rPr lang="en-US" sz="1680" dirty="0">
                <a:solidFill>
                  <a:srgbClr val="61758A"/>
                </a:solidFill>
                <a:latin typeface="Times New Roman" panose="02020603050405020304" pitchFamily="18" charset="0"/>
                <a:ea typeface="Arial" pitchFamily="34" charset="-122"/>
                <a:cs typeface="Times New Roman" panose="02020603050405020304" pitchFamily="18" charset="0"/>
              </a:rPr>
              <a:t>Lập phương án theo phạm vi quản lý</a:t>
            </a:r>
            <a:endParaRPr lang="en-US" sz="1680" dirty="0">
              <a:latin typeface="Times New Roman" panose="02020603050405020304" pitchFamily="18" charset="0"/>
              <a:cs typeface="Times New Roman" panose="02020603050405020304" pitchFamily="18" charset="0"/>
            </a:endParaRPr>
          </a:p>
        </p:txBody>
      </p:sp>
      <p:sp>
        <p:nvSpPr>
          <p:cNvPr id="25" name="Shape 23"/>
          <p:cNvSpPr/>
          <p:nvPr/>
        </p:nvSpPr>
        <p:spPr>
          <a:xfrm>
            <a:off x="1005840" y="4507992"/>
            <a:ext cx="10186416" cy="667512"/>
          </a:xfrm>
          <a:prstGeom prst="roundRect">
            <a:avLst>
              <a:gd name="adj" fmla="val 15068"/>
            </a:avLst>
          </a:prstGeom>
          <a:solidFill>
            <a:srgbClr val="163854"/>
          </a:solidFill>
          <a:ln w="1270">
            <a:solidFill>
              <a:srgbClr val="163854"/>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6" name="Text 24"/>
          <p:cNvSpPr/>
          <p:nvPr/>
        </p:nvSpPr>
        <p:spPr>
          <a:xfrm>
            <a:off x="1280160" y="4663440"/>
            <a:ext cx="9619488" cy="320040"/>
          </a:xfrm>
          <a:prstGeom prst="rect">
            <a:avLst/>
          </a:prstGeom>
          <a:noFill/>
          <a:ln/>
        </p:spPr>
        <p:txBody>
          <a:bodyPr wrap="square" lIns="0" tIns="0" rIns="0" bIns="0" rtlCol="0" anchor="ctr">
            <a:normAutofit/>
          </a:bodyPr>
          <a:lstStyle/>
          <a:p>
            <a:pPr marL="0" indent="0" algn="ctr">
              <a:buNone/>
            </a:pPr>
            <a:r>
              <a:rPr lang="en-US" sz="1800" b="1" dirty="0">
                <a:solidFill>
                  <a:srgbClr val="FFFFFF"/>
                </a:solidFill>
                <a:latin typeface="Times New Roman" panose="02020603050405020304" pitchFamily="18" charset="0"/>
                <a:ea typeface="Arial" pitchFamily="34" charset="-122"/>
                <a:cs typeface="Times New Roman" panose="02020603050405020304" pitchFamily="18" charset="0"/>
              </a:rPr>
              <a:t>Mục tiêu chung: Hoàn thành cơ sở dữ liệu vị trí việc làm thống nhất trong năm 2026</a:t>
            </a:r>
            <a:endParaRPr lang="en-US" sz="1800" dirty="0">
              <a:latin typeface="Times New Roman" panose="02020603050405020304" pitchFamily="18" charset="0"/>
              <a:cs typeface="Times New Roman" panose="02020603050405020304" pitchFamily="18" charset="0"/>
            </a:endParaRPr>
          </a:p>
        </p:txBody>
      </p:sp>
      <p:sp>
        <p:nvSpPr>
          <p:cNvPr id="27" name="Shape 25"/>
          <p:cNvSpPr/>
          <p:nvPr/>
        </p:nvSpPr>
        <p:spPr>
          <a:xfrm>
            <a:off x="594360" y="5513832"/>
            <a:ext cx="11027664" cy="438912"/>
          </a:xfrm>
          <a:prstGeom prst="roundRect">
            <a:avLst>
              <a:gd name="adj" fmla="val 18750"/>
            </a:avLst>
          </a:prstGeom>
          <a:solidFill>
            <a:srgbClr val="ECF5FA"/>
          </a:solidFill>
          <a:ln w="1270">
            <a:solidFill>
              <a:srgbClr val="ECF5FA"/>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28" name="Text 26"/>
          <p:cNvSpPr/>
          <p:nvPr/>
        </p:nvSpPr>
        <p:spPr>
          <a:xfrm>
            <a:off x="768096" y="5596128"/>
            <a:ext cx="10698480" cy="274320"/>
          </a:xfrm>
          <a:prstGeom prst="rect">
            <a:avLst/>
          </a:prstGeom>
          <a:noFill/>
          <a:ln/>
        </p:spPr>
        <p:txBody>
          <a:bodyPr wrap="square" lIns="0" tIns="0" rIns="0" bIns="0" rtlCol="0" anchor="ctr">
            <a:normAutofit/>
          </a:bodyPr>
          <a:lstStyle/>
          <a:p>
            <a:pPr marL="0" indent="0" algn="ctr">
              <a:buNone/>
            </a:pPr>
            <a:r>
              <a:rPr lang="en-US" sz="1510" b="1" dirty="0">
                <a:solidFill>
                  <a:srgbClr val="245C80"/>
                </a:solidFill>
                <a:latin typeface="Times New Roman" panose="02020603050405020304" pitchFamily="18" charset="0"/>
                <a:ea typeface="Arial" pitchFamily="34" charset="-122"/>
                <a:cs typeface="Times New Roman" panose="02020603050405020304" pitchFamily="18" charset="0"/>
              </a:rPr>
              <a:t>Gửi theo đúng đầu mối quản lý biên chế; không gửi trùng số liệu giữa ngành dọc và địa phương.</a:t>
            </a:r>
            <a:endParaRPr lang="en-US" sz="151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name="Slide 27">
    <p:bg>
      <p:bgPr>
        <a:solidFill>
          <a:srgbClr val="F6F9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73736"/>
          </a:xfrm>
          <a:prstGeom prst="rect">
            <a:avLst/>
          </a:prstGeom>
          <a:solidFill>
            <a:srgbClr val="163854"/>
          </a:solidFill>
          <a:ln w="1270">
            <a:solidFill>
              <a:srgbClr val="16385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338328" y="347472"/>
            <a:ext cx="91440" cy="667512"/>
          </a:xfrm>
          <a:prstGeom prst="rect">
            <a:avLst/>
          </a:prstGeom>
          <a:solidFill>
            <a:srgbClr val="D2A15C"/>
          </a:solidFill>
          <a:ln w="1270">
            <a:solidFill>
              <a:srgbClr val="D2A15C"/>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585216" y="283464"/>
            <a:ext cx="10698480" cy="246888"/>
          </a:xfrm>
          <a:prstGeom prst="rect">
            <a:avLst/>
          </a:prstGeom>
          <a:noFill/>
          <a:ln/>
        </p:spPr>
        <p:txBody>
          <a:bodyPr wrap="square" lIns="0" tIns="0" rIns="0" bIns="0" rtlCol="0" anchor="ctr">
            <a:normAutofit/>
          </a:bodyPr>
          <a:lstStyle/>
          <a:p>
            <a:pPr marL="0" indent="0" algn="l">
              <a:buNone/>
            </a:pPr>
            <a:r>
              <a:rPr lang="en-US" sz="1400" b="1" kern="0" spc="120" dirty="0">
                <a:solidFill>
                  <a:srgbClr val="245C80"/>
                </a:solidFill>
                <a:latin typeface="Times New Roman" panose="02020603050405020304" pitchFamily="18" charset="0"/>
                <a:ea typeface="Arial" pitchFamily="34" charset="-122"/>
                <a:cs typeface="Times New Roman" panose="02020603050405020304" pitchFamily="18" charset="0"/>
              </a:rPr>
              <a:t>PHẦN IV • NHỮNG ĐIỂM CẦN NHỚ</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585216" y="585216"/>
            <a:ext cx="10972800" cy="502920"/>
          </a:xfrm>
          <a:prstGeom prst="rect">
            <a:avLst/>
          </a:prstGeom>
          <a:noFill/>
          <a:ln/>
        </p:spPr>
        <p:txBody>
          <a:bodyPr wrap="square" lIns="0" tIns="0" rIns="0" bIns="0" rtlCol="0" anchor="ctr">
            <a:normAutofit/>
          </a:bodyPr>
          <a:lstStyle/>
          <a:p>
            <a:pPr marL="0" indent="0" algn="l">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06 sai sót </a:t>
            </a:r>
            <a:r>
              <a:rPr lang="en-US" sz="3200" b="1" dirty="0" err="1">
                <a:solidFill>
                  <a:srgbClr val="163854"/>
                </a:solidFill>
                <a:latin typeface="Times New Roman" panose="02020603050405020304" pitchFamily="18" charset="0"/>
                <a:ea typeface="Arial" pitchFamily="34" charset="-122"/>
                <a:cs typeface="Times New Roman" panose="02020603050405020304" pitchFamily="18" charset="0"/>
              </a:rPr>
              <a:t>cần</a:t>
            </a: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3200" b="1" dirty="0" err="1">
                <a:solidFill>
                  <a:srgbClr val="163854"/>
                </a:solidFill>
                <a:latin typeface="Times New Roman" panose="02020603050405020304" pitchFamily="18" charset="0"/>
                <a:ea typeface="Arial" pitchFamily="34" charset="-122"/>
                <a:cs typeface="Times New Roman" panose="02020603050405020304" pitchFamily="18" charset="0"/>
              </a:rPr>
              <a:t>tránh</a:t>
            </a:r>
            <a:endParaRPr lang="en-US" sz="3200" dirty="0">
              <a:latin typeface="Times New Roman" panose="02020603050405020304" pitchFamily="18" charset="0"/>
              <a:cs typeface="Times New Roman" panose="02020603050405020304" pitchFamily="18" charset="0"/>
            </a:endParaRPr>
          </a:p>
        </p:txBody>
      </p:sp>
      <p:sp>
        <p:nvSpPr>
          <p:cNvPr id="6" name="Shape 4"/>
          <p:cNvSpPr/>
          <p:nvPr/>
        </p:nvSpPr>
        <p:spPr>
          <a:xfrm>
            <a:off x="585216" y="1170432"/>
            <a:ext cx="11073384" cy="0"/>
          </a:xfrm>
          <a:prstGeom prst="line">
            <a:avLst/>
          </a:prstGeom>
          <a:noFill/>
          <a:ln w="1397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Shape 5"/>
          <p:cNvSpPr/>
          <p:nvPr/>
        </p:nvSpPr>
        <p:spPr>
          <a:xfrm>
            <a:off x="502920" y="6473952"/>
            <a:ext cx="11155680" cy="0"/>
          </a:xfrm>
          <a:prstGeom prst="line">
            <a:avLst/>
          </a:prstGeom>
          <a:no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594360" y="6528816"/>
            <a:ext cx="8686800" cy="182880"/>
          </a:xfrm>
          <a:prstGeom prst="rect">
            <a:avLst/>
          </a:prstGeom>
          <a:noFill/>
          <a:ln/>
        </p:spPr>
        <p:txBody>
          <a:bodyPr wrap="square" lIns="0" tIns="0" rIns="0" bIns="0" rtlCol="0" anchor="ctr">
            <a:normAutofit/>
          </a:bodyPr>
          <a:lstStyle/>
          <a:p>
            <a:pPr marL="0" indent="0" algn="l">
              <a:buNone/>
            </a:pPr>
            <a:r>
              <a:rPr lang="en-US" sz="1200" dirty="0">
                <a:solidFill>
                  <a:srgbClr val="61758A"/>
                </a:solidFill>
                <a:latin typeface="Times New Roman" panose="02020603050405020304" pitchFamily="18" charset="0"/>
                <a:ea typeface="Arial" pitchFamily="34" charset="-122"/>
                <a:cs typeface="Times New Roman" panose="02020603050405020304" pitchFamily="18" charset="0"/>
              </a:rPr>
              <a:t>Hướng dẫn số 07-HD/BTCTW • Hội nghị tập huấn 22/10/2026</a:t>
            </a:r>
            <a:endParaRPr lang="en-US" sz="1200" dirty="0">
              <a:latin typeface="Times New Roman" panose="02020603050405020304" pitchFamily="18" charset="0"/>
              <a:cs typeface="Times New Roman" panose="02020603050405020304" pitchFamily="18" charset="0"/>
            </a:endParaRPr>
          </a:p>
        </p:txBody>
      </p:sp>
      <p:sp>
        <p:nvSpPr>
          <p:cNvPr id="9" name="Text 7"/>
          <p:cNvSpPr/>
          <p:nvPr/>
        </p:nvSpPr>
        <p:spPr>
          <a:xfrm>
            <a:off x="11036808" y="6501384"/>
            <a:ext cx="612648" cy="228600"/>
          </a:xfrm>
          <a:prstGeom prst="rect">
            <a:avLst/>
          </a:prstGeom>
          <a:noFill/>
          <a:ln/>
        </p:spPr>
        <p:txBody>
          <a:bodyPr wrap="square" lIns="0" tIns="0" rIns="0" bIns="0" rtlCol="0" anchor="ctr">
            <a:normAutofit/>
          </a:bodyPr>
          <a:lstStyle/>
          <a:p>
            <a:pPr marL="0" indent="0" algn="r">
              <a:buNone/>
            </a:pPr>
            <a:r>
              <a:rPr lang="en-US" sz="1400" b="1" dirty="0">
                <a:solidFill>
                  <a:srgbClr val="61758A"/>
                </a:solidFill>
                <a:latin typeface="Times New Roman" panose="02020603050405020304" pitchFamily="18" charset="0"/>
                <a:ea typeface="Arial" pitchFamily="34" charset="-122"/>
                <a:cs typeface="Times New Roman" panose="02020603050405020304" pitchFamily="18" charset="0"/>
              </a:rPr>
              <a:t>27</a:t>
            </a:r>
            <a:endParaRPr lang="en-US" sz="1400" dirty="0">
              <a:latin typeface="Times New Roman" panose="02020603050405020304" pitchFamily="18" charset="0"/>
              <a:cs typeface="Times New Roman" panose="02020603050405020304" pitchFamily="18" charset="0"/>
            </a:endParaRPr>
          </a:p>
        </p:txBody>
      </p:sp>
      <p:sp>
        <p:nvSpPr>
          <p:cNvPr id="10" name="Shape 8"/>
          <p:cNvSpPr/>
          <p:nvPr/>
        </p:nvSpPr>
        <p:spPr>
          <a:xfrm>
            <a:off x="694944" y="1545336"/>
            <a:ext cx="5321808" cy="1216152"/>
          </a:xfrm>
          <a:prstGeom prst="roundRect">
            <a:avLst>
              <a:gd name="adj" fmla="val 827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1" name="Shape 9"/>
          <p:cNvSpPr/>
          <p:nvPr/>
        </p:nvSpPr>
        <p:spPr>
          <a:xfrm>
            <a:off x="859536" y="1856232"/>
            <a:ext cx="548640"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914400" y="1874520"/>
            <a:ext cx="438912"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600" dirty="0">
              <a:latin typeface="Times New Roman" panose="02020603050405020304" pitchFamily="18" charset="0"/>
              <a:cs typeface="Times New Roman" panose="02020603050405020304" pitchFamily="18" charset="0"/>
            </a:endParaRPr>
          </a:p>
        </p:txBody>
      </p:sp>
      <p:sp>
        <p:nvSpPr>
          <p:cNvPr id="13" name="Text 11"/>
          <p:cNvSpPr/>
          <p:nvPr/>
        </p:nvSpPr>
        <p:spPr>
          <a:xfrm>
            <a:off x="1609344" y="1719072"/>
            <a:ext cx="4160520" cy="859536"/>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Số hồ sơ ≠ số nhiệm vụ</a:t>
            </a:r>
            <a:endParaRPr lang="en-US" sz="2400" dirty="0">
              <a:latin typeface="Times New Roman" panose="02020603050405020304" pitchFamily="18" charset="0"/>
              <a:cs typeface="Times New Roman" panose="02020603050405020304" pitchFamily="18" charset="0"/>
            </a:endParaRPr>
          </a:p>
        </p:txBody>
      </p:sp>
      <p:sp>
        <p:nvSpPr>
          <p:cNvPr id="14" name="Shape 12"/>
          <p:cNvSpPr/>
          <p:nvPr/>
        </p:nvSpPr>
        <p:spPr>
          <a:xfrm>
            <a:off x="6272784" y="1545336"/>
            <a:ext cx="5321808" cy="1216152"/>
          </a:xfrm>
          <a:prstGeom prst="roundRect">
            <a:avLst>
              <a:gd name="adj" fmla="val 827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5" name="Shape 13"/>
          <p:cNvSpPr/>
          <p:nvPr/>
        </p:nvSpPr>
        <p:spPr>
          <a:xfrm>
            <a:off x="6437376" y="1856232"/>
            <a:ext cx="548640"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6" name="Text 14"/>
          <p:cNvSpPr/>
          <p:nvPr/>
        </p:nvSpPr>
        <p:spPr>
          <a:xfrm>
            <a:off x="6492240" y="1874520"/>
            <a:ext cx="438912"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600" dirty="0">
              <a:latin typeface="Times New Roman" panose="02020603050405020304" pitchFamily="18" charset="0"/>
              <a:cs typeface="Times New Roman" panose="02020603050405020304" pitchFamily="18" charset="0"/>
            </a:endParaRPr>
          </a:p>
        </p:txBody>
      </p:sp>
      <p:sp>
        <p:nvSpPr>
          <p:cNvPr id="17" name="Text 15"/>
          <p:cNvSpPr/>
          <p:nvPr/>
        </p:nvSpPr>
        <p:spPr>
          <a:xfrm>
            <a:off x="7187184" y="1719072"/>
            <a:ext cx="4160520" cy="859536"/>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Thời hạn giải quyết ≠ giờ lao động</a:t>
            </a:r>
            <a:endParaRPr lang="en-US" sz="2400" dirty="0">
              <a:latin typeface="Times New Roman" panose="02020603050405020304" pitchFamily="18" charset="0"/>
              <a:cs typeface="Times New Roman" panose="02020603050405020304" pitchFamily="18" charset="0"/>
            </a:endParaRPr>
          </a:p>
        </p:txBody>
      </p:sp>
      <p:sp>
        <p:nvSpPr>
          <p:cNvPr id="18" name="Shape 16"/>
          <p:cNvSpPr/>
          <p:nvPr/>
        </p:nvSpPr>
        <p:spPr>
          <a:xfrm>
            <a:off x="694944" y="2953512"/>
            <a:ext cx="5321808" cy="1216152"/>
          </a:xfrm>
          <a:prstGeom prst="roundRect">
            <a:avLst>
              <a:gd name="adj" fmla="val 827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9" name="Shape 17"/>
          <p:cNvSpPr/>
          <p:nvPr/>
        </p:nvSpPr>
        <p:spPr>
          <a:xfrm>
            <a:off x="859536" y="3264408"/>
            <a:ext cx="548640"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0" name="Text 18"/>
          <p:cNvSpPr/>
          <p:nvPr/>
        </p:nvSpPr>
        <p:spPr>
          <a:xfrm>
            <a:off x="914400" y="3282696"/>
            <a:ext cx="438912"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600" dirty="0">
              <a:latin typeface="Times New Roman" panose="02020603050405020304" pitchFamily="18" charset="0"/>
              <a:cs typeface="Times New Roman" panose="02020603050405020304" pitchFamily="18" charset="0"/>
            </a:endParaRPr>
          </a:p>
        </p:txBody>
      </p:sp>
      <p:sp>
        <p:nvSpPr>
          <p:cNvPr id="21" name="Text 19"/>
          <p:cNvSpPr/>
          <p:nvPr/>
        </p:nvSpPr>
        <p:spPr>
          <a:xfrm>
            <a:off x="1609344" y="3127248"/>
            <a:ext cx="4160520" cy="859536"/>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Không trừ tác động số hóa hai lần</a:t>
            </a:r>
            <a:endParaRPr lang="en-US" sz="2400" dirty="0">
              <a:latin typeface="Times New Roman" panose="02020603050405020304" pitchFamily="18" charset="0"/>
              <a:cs typeface="Times New Roman" panose="02020603050405020304" pitchFamily="18" charset="0"/>
            </a:endParaRPr>
          </a:p>
        </p:txBody>
      </p:sp>
      <p:sp>
        <p:nvSpPr>
          <p:cNvPr id="22" name="Shape 20"/>
          <p:cNvSpPr/>
          <p:nvPr/>
        </p:nvSpPr>
        <p:spPr>
          <a:xfrm>
            <a:off x="6272784" y="2953512"/>
            <a:ext cx="5321808" cy="1216152"/>
          </a:xfrm>
          <a:prstGeom prst="roundRect">
            <a:avLst>
              <a:gd name="adj" fmla="val 827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Shape 21"/>
          <p:cNvSpPr/>
          <p:nvPr/>
        </p:nvSpPr>
        <p:spPr>
          <a:xfrm>
            <a:off x="6437376" y="3264408"/>
            <a:ext cx="548640"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4" name="Text 22"/>
          <p:cNvSpPr/>
          <p:nvPr/>
        </p:nvSpPr>
        <p:spPr>
          <a:xfrm>
            <a:off x="6492240" y="3282696"/>
            <a:ext cx="438912"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600" dirty="0">
              <a:latin typeface="Times New Roman" panose="02020603050405020304" pitchFamily="18" charset="0"/>
              <a:cs typeface="Times New Roman" panose="02020603050405020304" pitchFamily="18" charset="0"/>
            </a:endParaRPr>
          </a:p>
        </p:txBody>
      </p:sp>
      <p:sp>
        <p:nvSpPr>
          <p:cNvPr id="25" name="Text 23"/>
          <p:cNvSpPr/>
          <p:nvPr/>
        </p:nvSpPr>
        <p:spPr>
          <a:xfrm>
            <a:off x="7187184" y="3127248"/>
            <a:ext cx="4160520" cy="859536"/>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Không tính trùng sản phẩm, người kiêm nhiệm</a:t>
            </a:r>
            <a:endParaRPr lang="en-US" sz="2400" dirty="0">
              <a:latin typeface="Times New Roman" panose="02020603050405020304" pitchFamily="18" charset="0"/>
              <a:cs typeface="Times New Roman" panose="02020603050405020304" pitchFamily="18" charset="0"/>
            </a:endParaRPr>
          </a:p>
        </p:txBody>
      </p:sp>
      <p:sp>
        <p:nvSpPr>
          <p:cNvPr id="26" name="Shape 24"/>
          <p:cNvSpPr/>
          <p:nvPr/>
        </p:nvSpPr>
        <p:spPr>
          <a:xfrm>
            <a:off x="694944" y="4361688"/>
            <a:ext cx="5321808" cy="1216152"/>
          </a:xfrm>
          <a:prstGeom prst="roundRect">
            <a:avLst>
              <a:gd name="adj" fmla="val 827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859536" y="4672584"/>
            <a:ext cx="548640"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914400" y="4690872"/>
            <a:ext cx="438912"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05</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1609344" y="4535424"/>
            <a:ext cx="4160520" cy="859536"/>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Người quy đổi ≠ biên chế được giao</a:t>
            </a:r>
            <a:endParaRPr lang="en-US" sz="2400" dirty="0">
              <a:latin typeface="Times New Roman" panose="02020603050405020304" pitchFamily="18" charset="0"/>
              <a:cs typeface="Times New Roman" panose="02020603050405020304" pitchFamily="18" charset="0"/>
            </a:endParaRPr>
          </a:p>
        </p:txBody>
      </p:sp>
      <p:sp>
        <p:nvSpPr>
          <p:cNvPr id="30" name="Shape 28"/>
          <p:cNvSpPr/>
          <p:nvPr/>
        </p:nvSpPr>
        <p:spPr>
          <a:xfrm>
            <a:off x="6272784" y="4361688"/>
            <a:ext cx="5321808" cy="1216152"/>
          </a:xfrm>
          <a:prstGeom prst="roundRect">
            <a:avLst>
              <a:gd name="adj" fmla="val 8271"/>
            </a:avLst>
          </a:prstGeom>
          <a:solidFill>
            <a:srgbClr val="FFFFFF"/>
          </a:solidFill>
          <a:ln w="8890">
            <a:solidFill>
              <a:srgbClr val="D4DFE9"/>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Shape 29"/>
          <p:cNvSpPr/>
          <p:nvPr/>
        </p:nvSpPr>
        <p:spPr>
          <a:xfrm>
            <a:off x="6437376" y="4672584"/>
            <a:ext cx="548640" cy="310896"/>
          </a:xfrm>
          <a:prstGeom prst="roundRect">
            <a:avLst>
              <a:gd name="adj" fmla="val 38235"/>
            </a:avLst>
          </a:prstGeom>
          <a:solidFill>
            <a:srgbClr val="B13A43"/>
          </a:solidFill>
          <a:ln w="1270">
            <a:solidFill>
              <a:srgbClr val="B13A43"/>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Text 30"/>
          <p:cNvSpPr/>
          <p:nvPr/>
        </p:nvSpPr>
        <p:spPr>
          <a:xfrm>
            <a:off x="6492240" y="4690872"/>
            <a:ext cx="438912" cy="265176"/>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06</a:t>
            </a:r>
            <a:endParaRPr lang="en-US" sz="1600" dirty="0">
              <a:latin typeface="Times New Roman" panose="02020603050405020304" pitchFamily="18" charset="0"/>
              <a:cs typeface="Times New Roman" panose="02020603050405020304" pitchFamily="18" charset="0"/>
            </a:endParaRPr>
          </a:p>
        </p:txBody>
      </p:sp>
      <p:sp>
        <p:nvSpPr>
          <p:cNvPr id="33" name="Text 31"/>
          <p:cNvSpPr/>
          <p:nvPr/>
        </p:nvSpPr>
        <p:spPr>
          <a:xfrm>
            <a:off x="7187184" y="4535424"/>
            <a:ext cx="4160520" cy="859536"/>
          </a:xfrm>
          <a:prstGeom prst="rect">
            <a:avLst/>
          </a:prstGeom>
          <a:noFill/>
          <a:ln/>
        </p:spPr>
        <p:txBody>
          <a:bodyPr wrap="square" lIns="0" tIns="0" rIns="0" bIns="0" rtlCol="0" anchor="ctr">
            <a:normAutofit/>
          </a:bodyPr>
          <a:lstStyle/>
          <a:p>
            <a:pPr marL="0" indent="0" algn="l">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Không tự sửa thẩm quyền, công thức Excel</a:t>
            </a:r>
            <a:endParaRPr lang="en-US" sz="2400" dirty="0">
              <a:latin typeface="Times New Roman" panose="02020603050405020304" pitchFamily="18" charset="0"/>
              <a:cs typeface="Times New Roman" panose="02020603050405020304" pitchFamily="18" charset="0"/>
            </a:endParaRPr>
          </a:p>
        </p:txBody>
      </p:sp>
      <p:sp>
        <p:nvSpPr>
          <p:cNvPr id="34" name="Shape 32"/>
          <p:cNvSpPr/>
          <p:nvPr/>
        </p:nvSpPr>
        <p:spPr>
          <a:xfrm>
            <a:off x="594360" y="5879592"/>
            <a:ext cx="11027664" cy="438912"/>
          </a:xfrm>
          <a:prstGeom prst="roundRect">
            <a:avLst>
              <a:gd name="adj" fmla="val 18750"/>
            </a:avLst>
          </a:prstGeom>
          <a:solidFill>
            <a:srgbClr val="FFF0F1"/>
          </a:solidFill>
          <a:ln w="1270">
            <a:solidFill>
              <a:srgbClr val="FFF0F1"/>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5" name="Text 33"/>
          <p:cNvSpPr/>
          <p:nvPr/>
        </p:nvSpPr>
        <p:spPr>
          <a:xfrm>
            <a:off x="768096" y="5961888"/>
            <a:ext cx="10698480" cy="274320"/>
          </a:xfrm>
          <a:prstGeom prst="rect">
            <a:avLst/>
          </a:prstGeom>
          <a:noFill/>
          <a:ln/>
        </p:spPr>
        <p:txBody>
          <a:bodyPr wrap="square" lIns="0" tIns="0" rIns="0" bIns="0" rtlCol="0" anchor="ctr">
            <a:normAutofit/>
          </a:bodyPr>
          <a:lstStyle/>
          <a:p>
            <a:pPr marL="0" indent="0" algn="ctr">
              <a:buNone/>
            </a:pPr>
            <a:r>
              <a:rPr lang="en-US" b="1" dirty="0">
                <a:solidFill>
                  <a:srgbClr val="B13A43"/>
                </a:solidFill>
                <a:latin typeface="Times New Roman" panose="02020603050405020304" pitchFamily="18" charset="0"/>
                <a:ea typeface="Arial" pitchFamily="34" charset="-122"/>
                <a:cs typeface="Times New Roman" panose="02020603050405020304" pitchFamily="18" charset="0"/>
              </a:rPr>
              <a:t>Chưa đủ căn cứ: ghi rõ thiếu gì, ai xác nhận, hạn bổ sung; không điền số 0 thay dữ liệu thiếu.</a:t>
            </a:r>
            <a:endParaRPr lang="en-US"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28">
    <p:bg>
      <p:bgPr>
        <a:solidFill>
          <a:srgbClr val="C00000"/>
        </a:solidFill>
        <a:effectLst/>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D2A15C"/>
          </a:solidFill>
          <a:ln w="1270">
            <a:solidFill>
              <a:srgbClr val="D2A15C"/>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 name="Text 2"/>
          <p:cNvSpPr/>
          <p:nvPr/>
        </p:nvSpPr>
        <p:spPr>
          <a:xfrm>
            <a:off x="841248" y="1453896"/>
            <a:ext cx="10725912" cy="731520"/>
          </a:xfrm>
          <a:prstGeom prst="rect">
            <a:avLst/>
          </a:prstGeom>
          <a:noFill/>
          <a:ln/>
        </p:spPr>
        <p:txBody>
          <a:bodyPr wrap="square" lIns="0" tIns="0" rIns="0" bIns="0" rtlCol="0" anchor="ctr">
            <a:normAutofit/>
          </a:bodyPr>
          <a:lstStyle/>
          <a:p>
            <a:pPr marL="0" indent="0" algn="l">
              <a:buNone/>
            </a:pPr>
            <a:r>
              <a:rPr lang="en-US" sz="3200" b="1" dirty="0">
                <a:solidFill>
                  <a:srgbClr val="FFFFFF"/>
                </a:solidFill>
                <a:latin typeface="Times New Roman" panose="02020603050405020304" pitchFamily="18" charset="0"/>
                <a:ea typeface="Arial" pitchFamily="34" charset="-122"/>
                <a:cs typeface="Times New Roman" panose="02020603050405020304" pitchFamily="18" charset="0"/>
              </a:rPr>
              <a:t>ĐÚNG NHIỆM VỤ  •  RÕ SẢN PHẨM</a:t>
            </a:r>
            <a:endParaRPr lang="en-US" sz="3200" dirty="0">
              <a:latin typeface="Times New Roman" panose="02020603050405020304" pitchFamily="18" charset="0"/>
              <a:cs typeface="Times New Roman" panose="02020603050405020304" pitchFamily="18" charset="0"/>
            </a:endParaRPr>
          </a:p>
        </p:txBody>
      </p:sp>
      <p:sp>
        <p:nvSpPr>
          <p:cNvPr id="5" name="Text 3"/>
          <p:cNvSpPr/>
          <p:nvPr/>
        </p:nvSpPr>
        <p:spPr>
          <a:xfrm>
            <a:off x="841248" y="2395728"/>
            <a:ext cx="10698480" cy="731520"/>
          </a:xfrm>
          <a:prstGeom prst="rect">
            <a:avLst/>
          </a:prstGeom>
          <a:noFill/>
          <a:ln/>
        </p:spPr>
        <p:txBody>
          <a:bodyPr wrap="square" lIns="0" tIns="0" rIns="0" bIns="0" rtlCol="0" anchor="ctr">
            <a:normAutofit/>
          </a:bodyPr>
          <a:lstStyle/>
          <a:p>
            <a:pPr marL="0" indent="0" algn="l">
              <a:buNone/>
            </a:pPr>
            <a:r>
              <a:rPr lang="en-US" sz="3200" b="1" dirty="0">
                <a:solidFill>
                  <a:srgbClr val="FFFFFF"/>
                </a:solidFill>
                <a:latin typeface="Times New Roman" panose="02020603050405020304" pitchFamily="18" charset="0"/>
                <a:ea typeface="Arial" pitchFamily="34" charset="-122"/>
                <a:cs typeface="Times New Roman" panose="02020603050405020304" pitchFamily="18" charset="0"/>
              </a:rPr>
              <a:t>ĐỦ CĂN CỨ  •  ĐÚNG VỊ TRÍ</a:t>
            </a:r>
            <a:endParaRPr lang="en-US" sz="3200" dirty="0">
              <a:latin typeface="Times New Roman" panose="02020603050405020304" pitchFamily="18" charset="0"/>
              <a:cs typeface="Times New Roman" panose="02020603050405020304" pitchFamily="18" charset="0"/>
            </a:endParaRPr>
          </a:p>
        </p:txBody>
      </p:sp>
      <p:sp>
        <p:nvSpPr>
          <p:cNvPr id="6" name="Shape 4"/>
          <p:cNvSpPr/>
          <p:nvPr/>
        </p:nvSpPr>
        <p:spPr>
          <a:xfrm>
            <a:off x="886968" y="3685032"/>
            <a:ext cx="10213848" cy="1088136"/>
          </a:xfrm>
          <a:prstGeom prst="roundRect">
            <a:avLst>
              <a:gd name="adj" fmla="val 10924"/>
            </a:avLst>
          </a:prstGeom>
          <a:solidFill>
            <a:srgbClr val="C00000"/>
          </a:solidFill>
          <a:ln w="1270">
            <a:solidFill>
              <a:srgbClr val="224A69"/>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7" name="Text 5"/>
          <p:cNvSpPr/>
          <p:nvPr/>
        </p:nvSpPr>
        <p:spPr>
          <a:xfrm>
            <a:off x="1124712" y="3867912"/>
            <a:ext cx="9729216" cy="621792"/>
          </a:xfrm>
          <a:prstGeom prst="rect">
            <a:avLst/>
          </a:prstGeom>
          <a:noFill/>
          <a:ln/>
        </p:spPr>
        <p:txBody>
          <a:bodyPr wrap="square" lIns="0" tIns="0" rIns="0" bIns="0" rtlCol="0" anchor="ctr">
            <a:noAutofit/>
          </a:bodyPr>
          <a:lstStyle/>
          <a:p>
            <a:pPr marL="0" indent="0" algn="ctr">
              <a:buNone/>
            </a:pPr>
            <a:r>
              <a:rPr lang="en-US" sz="2400" b="1" dirty="0">
                <a:solidFill>
                  <a:srgbClr val="E7F3FA"/>
                </a:solidFill>
                <a:latin typeface="Times New Roman" panose="02020603050405020304" pitchFamily="18" charset="0"/>
                <a:ea typeface="Arial" pitchFamily="34" charset="-122"/>
                <a:cs typeface="Times New Roman" panose="02020603050405020304" pitchFamily="18" charset="0"/>
              </a:rPr>
              <a:t>Xác định đúng nhu cầu nhân lực để bố trí, cơ cấu lại đội ngũ;</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b="1" dirty="0">
                <a:solidFill>
                  <a:srgbClr val="E7F3FA"/>
                </a:solidFill>
                <a:latin typeface="Times New Roman" panose="02020603050405020304" pitchFamily="18" charset="0"/>
                <a:ea typeface="Arial" pitchFamily="34" charset="-122"/>
                <a:cs typeface="Times New Roman" panose="02020603050405020304" pitchFamily="18" charset="0"/>
              </a:rPr>
              <a:t>không đồng nhất nhu cầu với chỉ tiêu biên chế.</a:t>
            </a:r>
            <a:endParaRPr lang="en-US" sz="2400" dirty="0">
              <a:latin typeface="Times New Roman" panose="02020603050405020304" pitchFamily="18" charset="0"/>
              <a:cs typeface="Times New Roman" panose="02020603050405020304" pitchFamily="18" charset="0"/>
            </a:endParaRPr>
          </a:p>
        </p:txBody>
      </p:sp>
      <p:sp>
        <p:nvSpPr>
          <p:cNvPr id="8" name="Text 6"/>
          <p:cNvSpPr/>
          <p:nvPr/>
        </p:nvSpPr>
        <p:spPr>
          <a:xfrm>
            <a:off x="877824" y="5733288"/>
            <a:ext cx="10469880" cy="475488"/>
          </a:xfrm>
          <a:prstGeom prst="rect">
            <a:avLst/>
          </a:prstGeom>
          <a:noFill/>
          <a:ln/>
        </p:spPr>
        <p:txBody>
          <a:bodyPr wrap="square" lIns="0" tIns="0" rIns="0" bIns="0" rtlCol="0" anchor="ctr">
            <a:normAutofit/>
          </a:bodyPr>
          <a:lstStyle/>
          <a:p>
            <a:pPr marL="0" indent="0" algn="ctr">
              <a:buNone/>
            </a:pPr>
            <a:r>
              <a:rPr lang="en-US" sz="2400" b="1" dirty="0">
                <a:solidFill>
                  <a:srgbClr val="F0C786"/>
                </a:solidFill>
                <a:latin typeface="Times New Roman" panose="02020603050405020304" pitchFamily="18" charset="0"/>
                <a:ea typeface="Arial" pitchFamily="34" charset="-122"/>
                <a:cs typeface="Times New Roman" panose="02020603050405020304" pitchFamily="18" charset="0"/>
              </a:rPr>
              <a:t>XIN TRÂN TRỌNG CẢM ƠN CÁC ĐỒNG CHÍ!</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277</TotalTime>
  <Words>5705</Words>
  <Application>Microsoft Office PowerPoint</Application>
  <PresentationFormat>Widescreen</PresentationFormat>
  <Paragraphs>670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Hướng dẫn thực hiện 08 bước, 09 biểu nghiệp vụ – 22/10/2026</dc:title>
  <dc:subject>Tập huấn Hướng dẫn 07-HD/BTCTW ngày 19/10/2026</dc:subject>
  <dc:creator>Ban Tổ chức Trung ương – Tài liệu minh họa nghiệp vụ</dc:creator>
  <cp:lastModifiedBy>Quy Hoang</cp:lastModifiedBy>
  <cp:revision>6</cp:revision>
  <cp:lastPrinted>2026-10-22T06:15:11Z</cp:lastPrinted>
  <dcterms:created xsi:type="dcterms:W3CDTF">2026-10-21T22:16:02Z</dcterms:created>
  <dcterms:modified xsi:type="dcterms:W3CDTF">2026-10-22T06:46:30Z</dcterms:modified>
</cp:coreProperties>
</file>